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 id="2147483779" r:id="rId5"/>
    <p:sldMasterId id="2147483797" r:id="rId6"/>
  </p:sldMasterIdLst>
  <p:notesMasterIdLst>
    <p:notesMasterId r:id="rId60"/>
  </p:notesMasterIdLst>
  <p:handoutMasterIdLst>
    <p:handoutMasterId r:id="rId61"/>
  </p:handoutMasterIdLst>
  <p:sldIdLst>
    <p:sldId id="304" r:id="rId7"/>
    <p:sldId id="575" r:id="rId8"/>
    <p:sldId id="305" r:id="rId9"/>
    <p:sldId id="451" r:id="rId10"/>
    <p:sldId id="511" r:id="rId11"/>
    <p:sldId id="576" r:id="rId12"/>
    <p:sldId id="392" r:id="rId13"/>
    <p:sldId id="470" r:id="rId14"/>
    <p:sldId id="471" r:id="rId15"/>
    <p:sldId id="455" r:id="rId16"/>
    <p:sldId id="453" r:id="rId17"/>
    <p:sldId id="509" r:id="rId18"/>
    <p:sldId id="468" r:id="rId19"/>
    <p:sldId id="476" r:id="rId20"/>
    <p:sldId id="474" r:id="rId21"/>
    <p:sldId id="447" r:id="rId22"/>
    <p:sldId id="454" r:id="rId23"/>
    <p:sldId id="395" r:id="rId24"/>
    <p:sldId id="396" r:id="rId25"/>
    <p:sldId id="397" r:id="rId26"/>
    <p:sldId id="418" r:id="rId27"/>
    <p:sldId id="457" r:id="rId28"/>
    <p:sldId id="503" r:id="rId29"/>
    <p:sldId id="515" r:id="rId30"/>
    <p:sldId id="516" r:id="rId31"/>
    <p:sldId id="496" r:id="rId32"/>
    <p:sldId id="505" r:id="rId33"/>
    <p:sldId id="513" r:id="rId34"/>
    <p:sldId id="507" r:id="rId35"/>
    <p:sldId id="497" r:id="rId36"/>
    <p:sldId id="498" r:id="rId37"/>
    <p:sldId id="459" r:id="rId38"/>
    <p:sldId id="479" r:id="rId39"/>
    <p:sldId id="480" r:id="rId40"/>
    <p:sldId id="508" r:id="rId41"/>
    <p:sldId id="501" r:id="rId42"/>
    <p:sldId id="517" r:id="rId43"/>
    <p:sldId id="463" r:id="rId44"/>
    <p:sldId id="483" r:id="rId45"/>
    <p:sldId id="489" r:id="rId46"/>
    <p:sldId id="490" r:id="rId47"/>
    <p:sldId id="506" r:id="rId48"/>
    <p:sldId id="492" r:id="rId49"/>
    <p:sldId id="491" r:id="rId50"/>
    <p:sldId id="493" r:id="rId51"/>
    <p:sldId id="494" r:id="rId52"/>
    <p:sldId id="495" r:id="rId53"/>
    <p:sldId id="520" r:id="rId54"/>
    <p:sldId id="431" r:id="rId55"/>
    <p:sldId id="432" r:id="rId56"/>
    <p:sldId id="306" r:id="rId57"/>
    <p:sldId id="441" r:id="rId58"/>
    <p:sldId id="519" r:id="rId5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07ECA6-0D9C-E5B3-782C-BAC628AEFD26}" name="Iaboni, Andrea" initials="IA" userId="S::andrea.iaboni@uhn.ca::64a46cf8-a197-46d7-b76a-0174bb6c1b4e" providerId="AD"/>
  <p188:author id="{5BFDD0BA-4CDF-B513-F31D-A4AD467EE04B}" name="tchan@ccsmh.ca" initials="tc" userId="S::urn:spo:guest#tchan@ccsmh.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3678"/>
    <a:srgbClr val="735BBD"/>
    <a:srgbClr val="DAA900"/>
    <a:srgbClr val="E8B80F"/>
    <a:srgbClr val="BCC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32" autoAdjust="0"/>
  </p:normalViewPr>
  <p:slideViewPr>
    <p:cSldViewPr snapToGrid="0">
      <p:cViewPr varScale="1">
        <p:scale>
          <a:sx n="98" d="100"/>
          <a:sy n="98" d="100"/>
        </p:scale>
        <p:origin x="82" y="154"/>
      </p:cViewPr>
      <p:guideLst>
        <p:guide pos="3839"/>
        <p:guide orient="horz" pos="2160"/>
      </p:guideLst>
    </p:cSldViewPr>
  </p:slideViewPr>
  <p:notesTextViewPr>
    <p:cViewPr>
      <p:scale>
        <a:sx n="1" d="1"/>
        <a:sy n="1" d="1"/>
      </p:scale>
      <p:origin x="0" y="0"/>
    </p:cViewPr>
  </p:notesTextViewPr>
  <p:sorterViewPr>
    <p:cViewPr>
      <p:scale>
        <a:sx n="100" d="100"/>
        <a:sy n="100" d="100"/>
      </p:scale>
      <p:origin x="0" y="-9786"/>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3/18/2024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3/18/2024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4301B58-5B6A-1B4A-9AED-A9F29FFEB080}" type="slidenum">
              <a:rPr lang="en-US" smtClean="0"/>
              <a:t>1</a:t>
            </a:fld>
            <a:endParaRPr lang="en-US"/>
          </a:p>
        </p:txBody>
      </p:sp>
    </p:spTree>
    <p:extLst>
      <p:ext uri="{BB962C8B-B14F-4D97-AF65-F5344CB8AC3E}">
        <p14:creationId xmlns:p14="http://schemas.microsoft.com/office/powerpoint/2010/main" val="2750067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2C8B5-4135-DDD3-409B-3D1C7B8C5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B6DAA-C023-CECB-7E36-94900D602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9B93B-4FBB-EDCA-97B1-557C93D7A279}"/>
              </a:ext>
            </a:extLst>
          </p:cNvPr>
          <p:cNvSpPr>
            <a:spLocks noGrp="1"/>
          </p:cNvSpPr>
          <p:nvPr>
            <p:ph type="body" idx="1"/>
          </p:nvPr>
        </p:nvSpPr>
        <p:spPr/>
        <p:txBody>
          <a:bodyPr/>
          <a:lstStyle/>
          <a:p>
            <a:r>
              <a:rPr lang="en-US" dirty="0"/>
              <a:t> Anxiety goes off the rails in a very typical way, first starting with an activation of our sympathetic nervous system or our fight or flight response, which creates uncomfortable feelings that are hard to ignore.  Our brain gets a signal that something isn't right, and we can then develop something called catastrophic thinking--we start overestimating potential threats, seeing danger where there isn’t any,  and we start underestimating our ability to cope with the situation.  The last step to anxiety going off the rails usually involves avoidance or safety </a:t>
            </a:r>
            <a:r>
              <a:rPr lang="en-US" dirty="0" err="1"/>
              <a:t>behaviours</a:t>
            </a:r>
            <a:r>
              <a:rPr lang="en-US" dirty="0"/>
              <a:t>—our instincts tell us we need to get away or stop doing something—and we feel immediate relief from anxiety when we avoid.  but in reality, this only reinforces or entrenches the anxiety by taking away from us the opportunity to learn that the situation is not so dangerous and that actually we can cope. </a:t>
            </a:r>
          </a:p>
          <a:p>
            <a:endParaRPr lang="en-US"/>
          </a:p>
          <a:p>
            <a:r>
              <a:rPr lang="en-US" dirty="0"/>
              <a:t>Anxiety then moves from something helpful to something that is unhelpful, and something that can cause a lot of distress and impairment.   </a:t>
            </a:r>
          </a:p>
          <a:p>
            <a:endParaRPr lang="en-CA"/>
          </a:p>
        </p:txBody>
      </p:sp>
      <p:sp>
        <p:nvSpPr>
          <p:cNvPr id="4" name="Slide Number Placeholder 3">
            <a:extLst>
              <a:ext uri="{FF2B5EF4-FFF2-40B4-BE49-F238E27FC236}">
                <a16:creationId xmlns:a16="http://schemas.microsoft.com/office/drawing/2014/main" id="{A24B1D72-50BF-D87F-4FA2-8E92041DD10A}"/>
              </a:ext>
            </a:extLst>
          </p:cNvPr>
          <p:cNvSpPr>
            <a:spLocks noGrp="1"/>
          </p:cNvSpPr>
          <p:nvPr>
            <p:ph type="sldNum" sz="quarter" idx="5"/>
          </p:nvPr>
        </p:nvSpPr>
        <p:spPr/>
        <p:txBody>
          <a:bodyPr/>
          <a:lstStyle/>
          <a:p>
            <a:fld id="{C6074690-7256-4BB9-AC0F-97AEAE8CDEC2}" type="slidenum">
              <a:rPr lang="en-CA" smtClean="0"/>
              <a:t>17</a:t>
            </a:fld>
            <a:endParaRPr lang="en-CA"/>
          </a:p>
        </p:txBody>
      </p:sp>
    </p:spTree>
    <p:extLst>
      <p:ext uri="{BB962C8B-B14F-4D97-AF65-F5344CB8AC3E}">
        <p14:creationId xmlns:p14="http://schemas.microsoft.com/office/powerpoint/2010/main" val="1996393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Andrea</a:t>
            </a:r>
          </a:p>
          <a:p>
            <a:endParaRPr lang="en-CA" dirty="0"/>
          </a:p>
          <a:p>
            <a:pPr algn="l" rtl="0" fontAlgn="base"/>
            <a:r>
              <a:rPr lang="en-US" sz="1100" b="0" i="0" dirty="0">
                <a:solidFill>
                  <a:srgbClr val="000000"/>
                </a:solidFill>
                <a:effectLst/>
                <a:latin typeface="Calibri" panose="020F0502020204030204" pitchFamily="34" charset="0"/>
              </a:rPr>
              <a:t>1. Overall objective: To provide clinicians with practical and evidence-based guidelines on the </a:t>
            </a:r>
            <a:r>
              <a:rPr lang="en-US" sz="1100" b="0" i="0" u="sng" dirty="0">
                <a:solidFill>
                  <a:srgbClr val="D13438"/>
                </a:solidFill>
                <a:effectLst/>
                <a:latin typeface="Calibri" panose="020F0502020204030204" pitchFamily="34" charset="0"/>
              </a:rPr>
              <a:t>prevention, </a:t>
            </a:r>
            <a:r>
              <a:rPr lang="en-US" sz="1100" b="0" i="0" dirty="0">
                <a:solidFill>
                  <a:srgbClr val="000000"/>
                </a:solidFill>
                <a:effectLst/>
                <a:latin typeface="Calibri" panose="020F0502020204030204" pitchFamily="34" charset="0"/>
              </a:rPr>
              <a:t>diagnosis and management of anxiety disorders in older adults to improve quality of care. </a:t>
            </a:r>
            <a:endParaRPr lang="en-US"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 </a:t>
            </a:r>
            <a:endParaRPr lang="en-US"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Sub-objectives </a:t>
            </a:r>
            <a:endParaRPr lang="en-US"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1) To recognize the unique manifestations and impact of anxiety on older adults, and the need for tailored management approaches that consider the risks and benefits in this population. </a:t>
            </a:r>
            <a:endParaRPr lang="en-US"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2) To produce recommendations that are clear and support the care provided by primary care, psychiatrists, psychologists, nurses, social workers, and other health care clinicians, and that are easily translated into consumer education. </a:t>
            </a:r>
            <a:endParaRPr lang="en-US"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3) To involve diverse stakeholders in guideline development and review, including older adults with anxiety and their families. </a:t>
            </a:r>
            <a:endParaRPr lang="en-US" dirty="0">
              <a:solidFill>
                <a:srgbClr val="000000"/>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394200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guidelines would not have been possible without the hard work of a pan-Canadian group of experts from diverse disciplines, and I want to just take a moment to acknowledge our wonderful working group members.</a:t>
            </a:r>
          </a:p>
        </p:txBody>
      </p:sp>
    </p:spTree>
    <p:extLst>
      <p:ext uri="{BB962C8B-B14F-4D97-AF65-F5344CB8AC3E}">
        <p14:creationId xmlns:p14="http://schemas.microsoft.com/office/powerpoint/2010/main" val="173443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dirty="0"/>
              <a:t>And also acknowledge a number of other contributors to this work...</a:t>
            </a:r>
          </a:p>
        </p:txBody>
      </p:sp>
    </p:spTree>
    <p:extLst>
      <p:ext uri="{BB962C8B-B14F-4D97-AF65-F5344CB8AC3E}">
        <p14:creationId xmlns:p14="http://schemas.microsoft.com/office/powerpoint/2010/main" val="2605947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guidelines that I will present are given a rating based on the certainty of the evidence.  There were some questions where there wasn't a large amount of evidence, but in weighing the evidence , we were able to either make strong recommendations—which means some people would likely benefit from the intervention, or</a:t>
            </a:r>
            <a:r>
              <a:rPr lang="en-US" baseline="0" dirty="0"/>
              <a:t> weak</a:t>
            </a:r>
            <a:r>
              <a:rPr lang="en-US" dirty="0"/>
              <a:t>, where there might be some factors to consider in recommending the treatment.  </a:t>
            </a:r>
          </a:p>
          <a:p>
            <a:endParaRPr lang="en-US" dirty="0"/>
          </a:p>
          <a:p>
            <a:r>
              <a:rPr lang="en-US" dirty="0"/>
              <a:t>Where we couldn't complete a systematic review to answer our question, we reached a consensus on the recommendation and rated based on the level of evidence that guided the recommendation—</a:t>
            </a:r>
            <a:r>
              <a:rPr lang="en-US" dirty="0" err="1"/>
              <a:t>ie</a:t>
            </a:r>
            <a:r>
              <a:rPr lang="en-US" dirty="0"/>
              <a:t> A for a systematic review to D or expert opinion. </a:t>
            </a:r>
          </a:p>
        </p:txBody>
      </p:sp>
    </p:spTree>
    <p:extLst>
      <p:ext uri="{BB962C8B-B14F-4D97-AF65-F5344CB8AC3E}">
        <p14:creationId xmlns:p14="http://schemas.microsoft.com/office/powerpoint/2010/main" val="427930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CA" sz="1200" kern="1200" dirty="0">
                <a:solidFill>
                  <a:schemeClr val="tx1"/>
                </a:solidFill>
                <a:effectLst/>
                <a:latin typeface="+mn-lt"/>
                <a:ea typeface="+mn-ea"/>
                <a:cs typeface="+mn-cs"/>
              </a:rPr>
              <a:t>no conclusive recommendations can be made for the employment of certain types of social isolation and loneliness interventions over others. However, an analysis of findings across reviews does provide some indication that intervention components may be a critical factor in producing positive results. In general, interventions that incorporate multi-modal, group and peer components (regardless of intervention type) appear to be the most likely to produce positive outcomes related to social isolation and loneliness. A review of the grey literature suggests that a person-centred, tailored and community inclusive approach is recommended .Twelve </a:t>
            </a:r>
            <a:r>
              <a:rPr lang="en-CA" sz="1200" kern="1200" baseline="-25000" dirty="0">
                <a:solidFill>
                  <a:schemeClr val="tx1"/>
                </a:solidFill>
                <a:effectLst/>
                <a:latin typeface="+mn-lt"/>
                <a:ea typeface="+mn-ea"/>
                <a:cs typeface="+mn-cs"/>
              </a:rPr>
              <a:t>(1-12)</a:t>
            </a:r>
            <a:r>
              <a:rPr lang="en-CA" sz="1200" kern="1200" dirty="0">
                <a:solidFill>
                  <a:schemeClr val="tx1"/>
                </a:solidFill>
                <a:effectLst/>
                <a:latin typeface="+mn-lt"/>
                <a:ea typeface="+mn-ea"/>
                <a:cs typeface="+mn-cs"/>
              </a:rPr>
              <a:t> examined similarities and differences across different types of SI&amp;L interventions. While 21 </a:t>
            </a:r>
            <a:r>
              <a:rPr lang="en-CA" sz="1200" kern="1200" baseline="-25000" dirty="0">
                <a:solidFill>
                  <a:schemeClr val="tx1"/>
                </a:solidFill>
                <a:effectLst/>
                <a:latin typeface="+mn-lt"/>
                <a:ea typeface="+mn-ea"/>
                <a:cs typeface="+mn-cs"/>
              </a:rPr>
              <a:t>(13-33)</a:t>
            </a:r>
            <a:r>
              <a:rPr lang="en-CA" sz="1200" kern="1200" dirty="0">
                <a:solidFill>
                  <a:schemeClr val="tx1"/>
                </a:solidFill>
                <a:effectLst/>
                <a:latin typeface="+mn-lt"/>
                <a:ea typeface="+mn-ea"/>
                <a:cs typeface="+mn-cs"/>
              </a:rPr>
              <a:t> reviews focused on a specific type. The studies contained in reviews were highly variable in terms of modes of delivery (e.g., group, one-on-one, peer supports), study populations (e.g., including older adults, exclusively older adults), study duration (e.g., 3, 6, 9 months), methods (e.g., RCT, mixed-methods, qualitative), and outcome measures (depression, social connectedness, quality of life). The findings suggest that all types of SI&amp;L interventions have some merit for improving the overall health and wellness of older adults. However, methodological inconsistencies and variation in intervention components, prevent definitive recommendations for any particular type(s) of intervention(s). Greater methodological consistency within and across reviews would increase confidence in recommendations. </a:t>
            </a:r>
            <a:endParaRPr lang="en-US" dirty="0"/>
          </a:p>
        </p:txBody>
      </p:sp>
    </p:spTree>
    <p:extLst>
      <p:ext uri="{BB962C8B-B14F-4D97-AF65-F5344CB8AC3E}">
        <p14:creationId xmlns:p14="http://schemas.microsoft.com/office/powerpoint/2010/main" val="2268431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6074690-7256-4BB9-AC0F-97AEAE8CDEC2}" type="slidenum">
              <a:rPr lang="en-CA" smtClean="0"/>
              <a:t>34</a:t>
            </a:fld>
            <a:endParaRPr lang="en-CA"/>
          </a:p>
        </p:txBody>
      </p:sp>
    </p:spTree>
    <p:extLst>
      <p:ext uri="{BB962C8B-B14F-4D97-AF65-F5344CB8AC3E}">
        <p14:creationId xmlns:p14="http://schemas.microsoft.com/office/powerpoint/2010/main" val="1070938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6074690-7256-4BB9-AC0F-97AEAE8CDEC2}" type="slidenum">
              <a:rPr lang="en-CA" smtClean="0"/>
              <a:t>38</a:t>
            </a:fld>
            <a:endParaRPr lang="en-CA"/>
          </a:p>
        </p:txBody>
      </p:sp>
    </p:spTree>
    <p:extLst>
      <p:ext uri="{BB962C8B-B14F-4D97-AF65-F5344CB8AC3E}">
        <p14:creationId xmlns:p14="http://schemas.microsoft.com/office/powerpoint/2010/main" val="597565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6074690-7256-4BB9-AC0F-97AEAE8CDEC2}" type="slidenum">
              <a:rPr lang="en-CA" smtClean="0"/>
              <a:t>43</a:t>
            </a:fld>
            <a:endParaRPr lang="en-CA"/>
          </a:p>
        </p:txBody>
      </p:sp>
    </p:spTree>
    <p:extLst>
      <p:ext uri="{BB962C8B-B14F-4D97-AF65-F5344CB8AC3E}">
        <p14:creationId xmlns:p14="http://schemas.microsoft.com/office/powerpoint/2010/main" val="3994839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6074690-7256-4BB9-AC0F-97AEAE8CDEC2}" type="slidenum">
              <a:rPr lang="en-CA" smtClean="0"/>
              <a:t>49</a:t>
            </a:fld>
            <a:endParaRPr lang="en-CA"/>
          </a:p>
        </p:txBody>
      </p:sp>
    </p:spTree>
    <p:extLst>
      <p:ext uri="{BB962C8B-B14F-4D97-AF65-F5344CB8AC3E}">
        <p14:creationId xmlns:p14="http://schemas.microsoft.com/office/powerpoint/2010/main" val="109659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1FDE5-60E4-5743-AE91-3CB128683500}" type="slidenum">
              <a:rPr lang="en-US" smtClean="0"/>
              <a:t>2</a:t>
            </a:fld>
            <a:endParaRPr lang="en-US"/>
          </a:p>
        </p:txBody>
      </p:sp>
    </p:spTree>
    <p:extLst>
      <p:ext uri="{BB962C8B-B14F-4D97-AF65-F5344CB8AC3E}">
        <p14:creationId xmlns:p14="http://schemas.microsoft.com/office/powerpoint/2010/main" val="1123429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 last thing I would like to tell you about, is that based on our guidelines, we have developed some resources that can be used for education and support conversations with older adults about anxiety, and you will find those on our website.</a:t>
            </a:r>
          </a:p>
          <a:p>
            <a:r>
              <a:rPr lang="en-US">
                <a:latin typeface="Calibri"/>
                <a:ea typeface="Calibri"/>
                <a:cs typeface="Calibri"/>
              </a:rPr>
              <a:t>Also something to look out for are </a:t>
            </a:r>
            <a:r>
              <a:rPr lang="en-US" err="1">
                <a:latin typeface="Calibri"/>
                <a:ea typeface="Calibri"/>
                <a:cs typeface="Calibri"/>
              </a:rPr>
              <a:t>pocketcards</a:t>
            </a:r>
            <a:r>
              <a:rPr lang="en-US">
                <a:latin typeface="Calibri"/>
                <a:ea typeface="Calibri"/>
                <a:cs typeface="Calibri"/>
              </a:rPr>
              <a:t> and clinical tips for healthcare providers to help you put our recommendations into practice.  If you want to be updated as future resources become available, please sign up to the CCSMH newsletter.</a:t>
            </a:r>
          </a:p>
        </p:txBody>
      </p:sp>
      <p:sp>
        <p:nvSpPr>
          <p:cNvPr id="4" name="Slide Number Placeholder 3"/>
          <p:cNvSpPr>
            <a:spLocks noGrp="1"/>
          </p:cNvSpPr>
          <p:nvPr>
            <p:ph type="sldNum" sz="quarter" idx="5"/>
          </p:nvPr>
        </p:nvSpPr>
        <p:spPr/>
        <p:txBody>
          <a:bodyPr/>
          <a:lstStyle/>
          <a:p>
            <a:fld id="{C6074690-7256-4BB9-AC0F-97AEAE8CDEC2}" type="slidenum">
              <a:rPr lang="en-US"/>
              <a:t>50</a:t>
            </a:fld>
            <a:endParaRPr lang="en-US"/>
          </a:p>
        </p:txBody>
      </p:sp>
    </p:spTree>
    <p:extLst>
      <p:ext uri="{BB962C8B-B14F-4D97-AF65-F5344CB8AC3E}">
        <p14:creationId xmlns:p14="http://schemas.microsoft.com/office/powerpoint/2010/main" val="3152148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Titus</a:t>
            </a:r>
          </a:p>
        </p:txBody>
      </p:sp>
      <p:sp>
        <p:nvSpPr>
          <p:cNvPr id="4" name="Slide Number Placeholder 3"/>
          <p:cNvSpPr>
            <a:spLocks noGrp="1"/>
          </p:cNvSpPr>
          <p:nvPr>
            <p:ph type="sldNum" sz="quarter" idx="5"/>
          </p:nvPr>
        </p:nvSpPr>
        <p:spPr/>
        <p:txBody>
          <a:bodyPr/>
          <a:lstStyle/>
          <a:p>
            <a:fld id="{C6074690-7256-4BB9-AC0F-97AEAE8CDEC2}" type="slidenum">
              <a:rPr lang="en-US"/>
              <a:t>51</a:t>
            </a:fld>
            <a:endParaRPr lang="en-US"/>
          </a:p>
        </p:txBody>
      </p:sp>
    </p:spTree>
    <p:extLst>
      <p:ext uri="{BB962C8B-B14F-4D97-AF65-F5344CB8AC3E}">
        <p14:creationId xmlns:p14="http://schemas.microsoft.com/office/powerpoint/2010/main" val="2587161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6074690-7256-4BB9-AC0F-97AEAE8CDEC2}" type="slidenum">
              <a:rPr lang="en-CA" smtClean="0"/>
              <a:t>53</a:t>
            </a:fld>
            <a:endParaRPr lang="en-CA"/>
          </a:p>
        </p:txBody>
      </p:sp>
    </p:spTree>
    <p:extLst>
      <p:ext uri="{BB962C8B-B14F-4D97-AF65-F5344CB8AC3E}">
        <p14:creationId xmlns:p14="http://schemas.microsoft.com/office/powerpoint/2010/main" val="3816293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6074690-7256-4BB9-AC0F-97AEAE8CDEC2}" type="slidenum">
              <a:rPr lang="en-US"/>
              <a:t>4</a:t>
            </a:fld>
            <a:endParaRPr lang="en-US"/>
          </a:p>
        </p:txBody>
      </p:sp>
    </p:spTree>
    <p:extLst>
      <p:ext uri="{BB962C8B-B14F-4D97-AF65-F5344CB8AC3E}">
        <p14:creationId xmlns:p14="http://schemas.microsoft.com/office/powerpoint/2010/main" val="274214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6074690-7256-4BB9-AC0F-97AEAE8CDEC2}" type="slidenum">
              <a:rPr lang="en-US"/>
              <a:t>5</a:t>
            </a:fld>
            <a:endParaRPr lang="en-US"/>
          </a:p>
        </p:txBody>
      </p:sp>
    </p:spTree>
    <p:extLst>
      <p:ext uri="{BB962C8B-B14F-4D97-AF65-F5344CB8AC3E}">
        <p14:creationId xmlns:p14="http://schemas.microsoft.com/office/powerpoint/2010/main" val="326631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6074690-7256-4BB9-AC0F-97AEAE8CDEC2}" type="slidenum">
              <a:rPr lang="en-US"/>
              <a:t>6</a:t>
            </a:fld>
            <a:endParaRPr lang="en-US"/>
          </a:p>
        </p:txBody>
      </p:sp>
    </p:spTree>
    <p:extLst>
      <p:ext uri="{BB962C8B-B14F-4D97-AF65-F5344CB8AC3E}">
        <p14:creationId xmlns:p14="http://schemas.microsoft.com/office/powerpoint/2010/main" val="304327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349938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4251580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124263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2C8B5-4135-DDD3-409B-3D1C7B8C5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B6DAA-C023-CECB-7E36-94900D602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9B93B-4FBB-EDCA-97B1-557C93D7A279}"/>
              </a:ext>
            </a:extLst>
          </p:cNvPr>
          <p:cNvSpPr>
            <a:spLocks noGrp="1"/>
          </p:cNvSpPr>
          <p:nvPr>
            <p:ph type="body" idx="1"/>
          </p:nvPr>
        </p:nvSpPr>
        <p:spPr/>
        <p:txBody>
          <a:bodyPr/>
          <a:lstStyle/>
          <a:p>
            <a:r>
              <a:rPr lang="en-US" dirty="0"/>
              <a:t> </a:t>
            </a:r>
            <a:endParaRPr lang="en-CA" dirty="0"/>
          </a:p>
        </p:txBody>
      </p:sp>
      <p:sp>
        <p:nvSpPr>
          <p:cNvPr id="4" name="Slide Number Placeholder 3">
            <a:extLst>
              <a:ext uri="{FF2B5EF4-FFF2-40B4-BE49-F238E27FC236}">
                <a16:creationId xmlns:a16="http://schemas.microsoft.com/office/drawing/2014/main" id="{A24B1D72-50BF-D87F-4FA2-8E92041DD10A}"/>
              </a:ext>
            </a:extLst>
          </p:cNvPr>
          <p:cNvSpPr>
            <a:spLocks noGrp="1"/>
          </p:cNvSpPr>
          <p:nvPr>
            <p:ph type="sldNum" sz="quarter" idx="5"/>
          </p:nvPr>
        </p:nvSpPr>
        <p:spPr/>
        <p:txBody>
          <a:bodyPr/>
          <a:lstStyle/>
          <a:p>
            <a:fld id="{C6074690-7256-4BB9-AC0F-97AEAE8CDEC2}" type="slidenum">
              <a:rPr lang="en-CA" smtClean="0"/>
              <a:t>16</a:t>
            </a:fld>
            <a:endParaRPr lang="en-CA"/>
          </a:p>
        </p:txBody>
      </p:sp>
    </p:spTree>
    <p:extLst>
      <p:ext uri="{BB962C8B-B14F-4D97-AF65-F5344CB8AC3E}">
        <p14:creationId xmlns:p14="http://schemas.microsoft.com/office/powerpoint/2010/main" val="1589880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0205AD-BC33-BD2B-954E-3B45C64BA7DC}"/>
              </a:ext>
            </a:extLst>
          </p:cNvPr>
          <p:cNvSpPr/>
          <p:nvPr userDrawn="1"/>
        </p:nvSpPr>
        <p:spPr>
          <a:xfrm>
            <a:off x="303212" y="6096000"/>
            <a:ext cx="4038600" cy="60655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606424" y="2184249"/>
            <a:ext cx="6400800" cy="371627"/>
          </a:xfrm>
          <a:prstGeom prst="rect">
            <a:avLst/>
          </a:prstGeom>
        </p:spPr>
        <p:txBody>
          <a:bodyPr anchor="t">
            <a:normAutofit/>
          </a:bodyPr>
          <a:lstStyle>
            <a:lvl1pPr marL="0" indent="0" algn="l">
              <a:spcBef>
                <a:spcPts val="0"/>
              </a:spcBef>
              <a:buNone/>
              <a:defRPr sz="2400" b="0" i="0" cap="none" baseline="0">
                <a:solidFill>
                  <a:schemeClr val="accent2"/>
                </a:solidFill>
                <a:latin typeface="DM Sans 14pt SemiBold" pitchFamily="2"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Placeholder 1">
            <a:extLst>
              <a:ext uri="{FF2B5EF4-FFF2-40B4-BE49-F238E27FC236}">
                <a16:creationId xmlns:a16="http://schemas.microsoft.com/office/drawing/2014/main" id="{F8C37D40-CE4F-C809-595A-0664D3CC9C10}"/>
              </a:ext>
            </a:extLst>
          </p:cNvPr>
          <p:cNvSpPr>
            <a:spLocks noGrp="1"/>
          </p:cNvSpPr>
          <p:nvPr>
            <p:ph type="title" hasCustomPrompt="1"/>
          </p:nvPr>
        </p:nvSpPr>
        <p:spPr>
          <a:xfrm>
            <a:off x="608012" y="410029"/>
            <a:ext cx="6400800" cy="1418771"/>
          </a:xfrm>
          <a:prstGeom prst="rect">
            <a:avLst/>
          </a:prstGeom>
        </p:spPr>
        <p:txBody>
          <a:bodyPr vert="horz" lIns="91440" tIns="45720" rIns="91440" bIns="45720" rtlCol="0" anchor="t">
            <a:noAutofit/>
          </a:bodyPr>
          <a:lstStyle>
            <a:lvl1pPr>
              <a:defRPr cap="none"/>
            </a:lvl1pPr>
          </a:lstStyle>
          <a:p>
            <a:r>
              <a:rPr lang="en-US"/>
              <a:t>Click To Edit Master Title Style</a:t>
            </a:r>
          </a:p>
        </p:txBody>
      </p:sp>
      <p:pic>
        <p:nvPicPr>
          <p:cNvPr id="6" name="Picture 5" descr="A black and white text&#10;&#10;Description automatically generated">
            <a:extLst>
              <a:ext uri="{FF2B5EF4-FFF2-40B4-BE49-F238E27FC236}">
                <a16:creationId xmlns:a16="http://schemas.microsoft.com/office/drawing/2014/main" id="{84A85B3B-419C-2D1D-841D-6917DF166C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062" y="4873752"/>
            <a:ext cx="7378700" cy="1828800"/>
          </a:xfrm>
          <a:prstGeom prst="rect">
            <a:avLst/>
          </a:prstGeom>
        </p:spPr>
      </p:pic>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532811" y="0"/>
            <a:ext cx="3656013" cy="6858000"/>
          </a:xfrm>
          <a:prstGeom prst="rect">
            <a:avLst/>
          </a:prstGeom>
          <a:solidFill>
            <a:schemeClr val="bg2"/>
          </a:solidFill>
        </p:spPr>
        <p:txBody>
          <a:bodyPr anchor="ctr"/>
          <a:lstStyle>
            <a:lvl1pPr marL="0" indent="0" algn="ctr">
              <a:buNone/>
              <a:defRPr/>
            </a:lvl1pPr>
          </a:lstStyle>
          <a:p>
            <a:endParaRPr lang="en-US"/>
          </a:p>
        </p:txBody>
      </p:sp>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841248" y="2414016"/>
            <a:ext cx="7013448" cy="1472184"/>
          </a:xfrm>
          <a:prstGeom prst="rect">
            <a:avLst/>
          </a:prstGeom>
        </p:spPr>
        <p:txBody>
          <a:bodyPr/>
          <a:lstStyle>
            <a:lvl1pPr>
              <a:defRPr cap="none">
                <a:solidFill>
                  <a:schemeClr val="accent4"/>
                </a:solidFill>
              </a:defRPr>
            </a:lvl1pPr>
          </a:lstStyle>
          <a:p>
            <a:r>
              <a:rPr lang="en-US"/>
              <a:t>Click To Edit Master Title Style</a:t>
            </a:r>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prstGeom prst="rect">
            <a:avLst/>
          </a:prstGeom>
          <a:solidFill>
            <a:schemeClr val="accent1"/>
          </a:solidFill>
        </p:spPr>
        <p:txBody>
          <a:bodyPr anchor="t">
            <a:noAutofit/>
          </a:bodyPr>
          <a:lstStyle>
            <a:lvl1pPr marL="0" indent="0" algn="ctr">
              <a:buNone/>
              <a:defRPr>
                <a:solidFill>
                  <a:schemeClr val="accent2">
                    <a:lumMod val="20000"/>
                    <a:lumOff val="80000"/>
                  </a:schemeClr>
                </a:solidFill>
              </a:defRPr>
            </a:lvl1pPr>
          </a:lstStyle>
          <a:p>
            <a:endParaRPr lang="en-US"/>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a:xfrm>
            <a:off x="11409109" y="6245352"/>
            <a:ext cx="548640" cy="457200"/>
          </a:xfrm>
          <a:prstGeom prst="rect">
            <a:avLst/>
          </a:prstGeom>
        </p:spPr>
        <p:txBody>
          <a:bodyPr>
            <a:noAutofit/>
          </a:bodyPr>
          <a:lstStyle>
            <a:lvl1pPr>
              <a:defRPr>
                <a:solidFill>
                  <a:schemeClr val="accent1"/>
                </a:solidFill>
              </a:defRPr>
            </a:lvl1pPr>
          </a:lstStyle>
          <a:p>
            <a:fld id="{DF28FB93-0A08-4E7D-8E63-9EFA29F1E093}" type="slidenum">
              <a:rPr lang="en-US" smtClean="0"/>
              <a:pPr/>
              <a:t>‹#›</a:t>
            </a:fld>
            <a:endParaRPr lang="en-US"/>
          </a:p>
        </p:txBody>
      </p:sp>
      <p:pic>
        <p:nvPicPr>
          <p:cNvPr id="3" name="Picture 2" descr="A purple diamond shaped object&#10;&#10;Description automatically generated">
            <a:extLst>
              <a:ext uri="{FF2B5EF4-FFF2-40B4-BE49-F238E27FC236}">
                <a16:creationId xmlns:a16="http://schemas.microsoft.com/office/drawing/2014/main" id="{16C0CCF4-32F1-DFCB-66AD-FE7A346E75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788" y="-1386866"/>
            <a:ext cx="6858000" cy="6858000"/>
          </a:xfrm>
          <a:prstGeom prst="rect">
            <a:avLst/>
          </a:prstGeom>
        </p:spPr>
      </p:pic>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455612" y="1066800"/>
            <a:ext cx="2819400" cy="1700784"/>
          </a:xfrm>
          <a:prstGeom prst="rect">
            <a:avLst/>
          </a:prstGeom>
        </p:spPr>
        <p:txBody>
          <a:bodyPr>
            <a:noAutofit/>
          </a:bodyPr>
          <a:lstStyle>
            <a:lvl1pPr>
              <a:defRPr sz="3200" cap="none">
                <a:solidFill>
                  <a:schemeClr val="accent4"/>
                </a:solidFill>
              </a:defRPr>
            </a:lvl1pPr>
          </a:lstStyle>
          <a:p>
            <a:r>
              <a:rPr lang="en-US"/>
              <a:t>Click To Edit Master Title Style</a:t>
            </a:r>
          </a:p>
        </p:txBody>
      </p:sp>
      <p:sp>
        <p:nvSpPr>
          <p:cNvPr id="6" name="Text Placeholder 5">
            <a:extLst>
              <a:ext uri="{FF2B5EF4-FFF2-40B4-BE49-F238E27FC236}">
                <a16:creationId xmlns:a16="http://schemas.microsoft.com/office/drawing/2014/main" id="{EE07F1E6-A18B-690C-5FB2-7C2E826BF860}"/>
              </a:ext>
            </a:extLst>
          </p:cNvPr>
          <p:cNvSpPr>
            <a:spLocks noGrp="1"/>
          </p:cNvSpPr>
          <p:nvPr>
            <p:ph type="body" sz="quarter" idx="14"/>
          </p:nvPr>
        </p:nvSpPr>
        <p:spPr>
          <a:xfrm>
            <a:off x="3427413" y="3276600"/>
            <a:ext cx="3733800" cy="29686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7D055-3A06-CD06-8E60-FCE992619BE1}"/>
              </a:ext>
            </a:extLst>
          </p:cNvPr>
          <p:cNvSpPr/>
          <p:nvPr userDrawn="1"/>
        </p:nvSpPr>
        <p:spPr>
          <a:xfrm>
            <a:off x="4869" y="1"/>
            <a:ext cx="12183955" cy="5715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612" y="685800"/>
            <a:ext cx="2531298" cy="1645920"/>
          </a:xfrm>
          <a:prstGeom prst="rect">
            <a:avLst/>
          </a:prstGeom>
        </p:spPr>
        <p:txBody>
          <a:bodyPr anchor="t">
            <a:noAutofit/>
          </a:bodyPr>
          <a:lstStyle>
            <a:lvl1pPr algn="l">
              <a:lnSpc>
                <a:spcPct val="90000"/>
              </a:lnSpc>
              <a:defRPr sz="4800" b="0" cap="none" baseline="0">
                <a:solidFill>
                  <a:schemeClr val="accent4"/>
                </a:solidFill>
              </a:defRPr>
            </a:lvl1pPr>
          </a:lstStyle>
          <a:p>
            <a:endParaRPr lang="en-US"/>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3403026" cy="711200"/>
          </a:xfrm>
          <a:prstGeom prst="rect">
            <a:avLst/>
          </a:prstGeom>
        </p:spPr>
        <p:txBody>
          <a:bodyPr anchor="t">
            <a:noAutofit/>
          </a:bodyPr>
          <a:lstStyle>
            <a:lvl1pPr marL="0" indent="0">
              <a:lnSpc>
                <a:spcPct val="90000"/>
              </a:lnSpc>
              <a:spcBef>
                <a:spcPts val="0"/>
              </a:spcBef>
              <a:buNone/>
              <a:defRPr sz="2400" b="1" i="0" cap="none" baseline="0">
                <a:solidFill>
                  <a:schemeClr val="accent2"/>
                </a:solidFill>
                <a:latin typeface="DM Sans 14p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9849" y="1682496"/>
            <a:ext cx="3396930" cy="1316736"/>
          </a:xfrm>
          <a:prstGeom prst="rect">
            <a:avLst/>
          </a:prstGeom>
        </p:spPr>
        <p:txBody>
          <a:bodyPr>
            <a:noAutofit/>
          </a:bodyPr>
          <a:lstStyle>
            <a:lvl1pPr>
              <a:lnSpc>
                <a:spcPct val="100000"/>
              </a:lnSpc>
              <a:spcBef>
                <a:spcPts val="1200"/>
              </a:spcBef>
              <a:buClr>
                <a:schemeClr val="accent2">
                  <a:lumMod val="20000"/>
                  <a:lumOff val="80000"/>
                </a:schemeClr>
              </a:buClr>
              <a:defRPr sz="1600">
                <a:solidFill>
                  <a:schemeClr val="tx1"/>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endParaRP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9848" y="3299087"/>
            <a:ext cx="3396929" cy="711200"/>
          </a:xfrm>
          <a:prstGeom prst="rect">
            <a:avLst/>
          </a:prstGeom>
        </p:spPr>
        <p:txBody>
          <a:bodyPr anchor="t">
            <a:noAutofit/>
          </a:bodyPr>
          <a:lstStyle>
            <a:lvl1pPr marL="0" indent="0">
              <a:lnSpc>
                <a:spcPct val="90000"/>
              </a:lnSpc>
              <a:spcBef>
                <a:spcPts val="0"/>
              </a:spcBef>
              <a:buNone/>
              <a:defRPr sz="2400" b="1" i="0" cap="none" baseline="0">
                <a:solidFill>
                  <a:schemeClr val="accent2"/>
                </a:solidFill>
                <a:latin typeface="DM Sans 14p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9848" y="4127637"/>
            <a:ext cx="3396928" cy="1316736"/>
          </a:xfrm>
          <a:prstGeom prst="rect">
            <a:avLst/>
          </a:prstGeom>
        </p:spPr>
        <p:txBody>
          <a:bodyPr>
            <a:noAutofit/>
          </a:bodyPr>
          <a:lstStyle>
            <a:lvl1pPr>
              <a:lnSpc>
                <a:spcPct val="100000"/>
              </a:lnSpc>
              <a:spcBef>
                <a:spcPts val="1200"/>
              </a:spcBef>
              <a:buClr>
                <a:schemeClr val="accent2">
                  <a:lumMod val="20000"/>
                  <a:lumOff val="80000"/>
                </a:schemeClr>
              </a:buClr>
              <a:defRPr sz="1600">
                <a:solidFill>
                  <a:schemeClr val="tx1"/>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endParaRP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012" y="410029"/>
            <a:ext cx="10058400" cy="1418771"/>
          </a:xfrm>
          <a:prstGeom prst="rect">
            <a:avLst/>
          </a:prstGeom>
        </p:spPr>
        <p:txBody>
          <a:bodyPr/>
          <a:lstStyle>
            <a:lvl1pPr>
              <a:defRPr cap="none"/>
            </a:lvl1pPr>
          </a:lstStyle>
          <a:p>
            <a:r>
              <a:rPr lang="en-US"/>
              <a:t>Click To Edit Master Title Style</a:t>
            </a:r>
          </a:p>
        </p:txBody>
      </p:sp>
      <p:sp>
        <p:nvSpPr>
          <p:cNvPr id="5" name="Slide Number Placeholder 4"/>
          <p:cNvSpPr>
            <a:spLocks noGrp="1"/>
          </p:cNvSpPr>
          <p:nvPr>
            <p:ph type="sldNum" sz="quarter" idx="12"/>
          </p:nvPr>
        </p:nvSpPr>
        <p:spPr>
          <a:xfrm>
            <a:off x="11409109" y="6245352"/>
            <a:ext cx="548640" cy="457200"/>
          </a:xfrm>
          <a:prstGeom prst="rect">
            <a:avLst/>
          </a:prstGeom>
        </p:spPr>
        <p:txBody>
          <a:bodyPr/>
          <a:lstStyle>
            <a:lvl1pPr>
              <a:defRPr>
                <a:solidFill>
                  <a:schemeClr val="accent1"/>
                </a:solidFill>
              </a:defRPr>
            </a:lvl1pPr>
          </a:lstStyle>
          <a:p>
            <a:fld id="{DF28FB93-0A08-4E7D-8E63-9EFA29F1E093}" type="slidenum">
              <a:rPr lang="en-CA" smtClean="0"/>
              <a:pPr/>
              <a:t>‹#›</a:t>
            </a:fld>
            <a:endParaRPr lang="en-CA"/>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09109" y="6245352"/>
            <a:ext cx="548640" cy="457200"/>
          </a:xfrm>
          <a:prstGeom prst="rect">
            <a:avLst/>
          </a:prstGeom>
        </p:spPr>
        <p:txBody>
          <a:bodyPr/>
          <a:lstStyle/>
          <a:p>
            <a:fld id="{DF28FB93-0A08-4E7D-8E63-9EFA29F1E093}" type="slidenum">
              <a:rPr/>
              <a:pPr/>
              <a:t>‹#›</a:t>
            </a:fld>
            <a:endParaRPr/>
          </a:p>
        </p:txBody>
      </p:sp>
      <p:sp>
        <p:nvSpPr>
          <p:cNvPr id="5" name="Rectangle 4">
            <a:extLst>
              <a:ext uri="{FF2B5EF4-FFF2-40B4-BE49-F238E27FC236}">
                <a16:creationId xmlns:a16="http://schemas.microsoft.com/office/drawing/2014/main" id="{E379DD4F-C52D-6B95-DFA2-93D39818A168}"/>
              </a:ext>
            </a:extLst>
          </p:cNvPr>
          <p:cNvSpPr/>
          <p:nvPr userDrawn="1"/>
        </p:nvSpPr>
        <p:spPr>
          <a:xfrm>
            <a:off x="0" y="4038600"/>
            <a:ext cx="12188825" cy="2819400"/>
          </a:xfrm>
          <a:prstGeom prst="rect">
            <a:avLst/>
          </a:prstGeom>
          <a:solidFill>
            <a:schemeClr val="bg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148087D3-6565-5A16-4BD2-9C9491E729D9}"/>
              </a:ext>
            </a:extLst>
          </p:cNvPr>
          <p:cNvCxnSpPr>
            <a:cxnSpLocks/>
          </p:cNvCxnSpPr>
          <p:nvPr userDrawn="1"/>
        </p:nvCxnSpPr>
        <p:spPr>
          <a:xfrm>
            <a:off x="0" y="4038600"/>
            <a:ext cx="1218882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93F20D9E-48D9-3BDA-6FA6-C3EBED229109}"/>
              </a:ext>
            </a:extLst>
          </p:cNvPr>
          <p:cNvSpPr>
            <a:spLocks noGrp="1"/>
          </p:cNvSpPr>
          <p:nvPr>
            <p:ph type="body" sz="quarter" idx="14"/>
          </p:nvPr>
        </p:nvSpPr>
        <p:spPr>
          <a:xfrm>
            <a:off x="838200" y="2133600"/>
            <a:ext cx="7161212" cy="1525587"/>
          </a:xfrm>
          <a:prstGeom prst="rect">
            <a:avLst/>
          </a:prstGeom>
        </p:spPr>
        <p:txBody>
          <a:bodyPr/>
          <a:lstStyle>
            <a:lvl1pPr>
              <a:buClr>
                <a:schemeClr val="bg2"/>
              </a:buClr>
              <a:defRPr/>
            </a:lvl1pPr>
            <a:lvl2pPr>
              <a:buClr>
                <a:schemeClr val="bg2"/>
              </a:buClr>
              <a:defRPr/>
            </a:lvl2pPr>
            <a:lvl3pPr>
              <a:buClr>
                <a:schemeClr val="bg2"/>
              </a:buClr>
              <a:defRPr/>
            </a:lvl3pPr>
          </a:lstStyle>
          <a:p>
            <a:pPr lvl="0"/>
            <a:r>
              <a:rPr lang="en-US"/>
              <a:t>Click to edit Master text styles</a:t>
            </a:r>
          </a:p>
          <a:p>
            <a:pPr lvl="1"/>
            <a:r>
              <a:rPr lang="en-US"/>
              <a:t>Second level</a:t>
            </a:r>
          </a:p>
          <a:p>
            <a:pPr lvl="2"/>
            <a:r>
              <a:rPr lang="en-US"/>
              <a:t>Third level</a:t>
            </a:r>
          </a:p>
        </p:txBody>
      </p:sp>
      <p:sp>
        <p:nvSpPr>
          <p:cNvPr id="23" name="Title 22">
            <a:extLst>
              <a:ext uri="{FF2B5EF4-FFF2-40B4-BE49-F238E27FC236}">
                <a16:creationId xmlns:a16="http://schemas.microsoft.com/office/drawing/2014/main" id="{91039F8E-0845-1BD2-9DBC-3D0E8B93349C}"/>
              </a:ext>
            </a:extLst>
          </p:cNvPr>
          <p:cNvSpPr>
            <a:spLocks noGrp="1"/>
          </p:cNvSpPr>
          <p:nvPr>
            <p:ph type="title" hasCustomPrompt="1"/>
          </p:nvPr>
        </p:nvSpPr>
        <p:spPr>
          <a:xfrm>
            <a:off x="838201" y="365125"/>
            <a:ext cx="7161212" cy="1325563"/>
          </a:xfrm>
          <a:prstGeom prst="rect">
            <a:avLst/>
          </a:prstGeom>
        </p:spPr>
        <p:txBody>
          <a:bodyPr/>
          <a:lstStyle>
            <a:lvl1pPr>
              <a:defRPr cap="none"/>
            </a:lvl1pPr>
          </a:lstStyle>
          <a:p>
            <a:r>
              <a:rPr lang="en-US"/>
              <a:t>Click To Edit Master Title Style</a:t>
            </a:r>
          </a:p>
        </p:txBody>
      </p:sp>
      <p:sp>
        <p:nvSpPr>
          <p:cNvPr id="27" name="Text Placeholder 26">
            <a:extLst>
              <a:ext uri="{FF2B5EF4-FFF2-40B4-BE49-F238E27FC236}">
                <a16:creationId xmlns:a16="http://schemas.microsoft.com/office/drawing/2014/main" id="{A55B5E79-8433-B8F3-F29D-0390210D9641}"/>
              </a:ext>
            </a:extLst>
          </p:cNvPr>
          <p:cNvSpPr>
            <a:spLocks noGrp="1"/>
          </p:cNvSpPr>
          <p:nvPr>
            <p:ph type="body" sz="quarter" idx="15"/>
          </p:nvPr>
        </p:nvSpPr>
        <p:spPr>
          <a:xfrm>
            <a:off x="838200" y="4379913"/>
            <a:ext cx="7161213" cy="1865312"/>
          </a:xfrm>
          <a:prstGeom prst="rect">
            <a:avLst/>
          </a:prstGeo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28">
            <a:extLst>
              <a:ext uri="{FF2B5EF4-FFF2-40B4-BE49-F238E27FC236}">
                <a16:creationId xmlns:a16="http://schemas.microsoft.com/office/drawing/2014/main" id="{4DE2E766-65A2-1161-92A7-6978A2DF7DEE}"/>
              </a:ext>
            </a:extLst>
          </p:cNvPr>
          <p:cNvSpPr>
            <a:spLocks noGrp="1"/>
          </p:cNvSpPr>
          <p:nvPr>
            <p:ph type="pic" sz="quarter" idx="16"/>
          </p:nvPr>
        </p:nvSpPr>
        <p:spPr>
          <a:xfrm>
            <a:off x="8243215" y="0"/>
            <a:ext cx="3939540" cy="6858000"/>
          </a:xfrm>
          <a:prstGeom prst="rect">
            <a:avLst/>
          </a:prstGeom>
          <a:solidFill>
            <a:schemeClr val="accent4"/>
          </a:solidFill>
        </p:spPr>
        <p:txBody>
          <a:bodyPr/>
          <a:lstStyle/>
          <a:p>
            <a:endParaRPr lang="en-US"/>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white and black background&#10;&#10;Description automatically generated">
            <a:extLst>
              <a:ext uri="{FF2B5EF4-FFF2-40B4-BE49-F238E27FC236}">
                <a16:creationId xmlns:a16="http://schemas.microsoft.com/office/drawing/2014/main" id="{7A6F897F-6ADF-74DE-1692-E0F5841708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95400"/>
            <a:ext cx="12188825" cy="5284997"/>
          </a:xfrm>
          <a:prstGeom prst="rect">
            <a:avLst/>
          </a:prstGeom>
        </p:spPr>
      </p:pic>
      <p:sp>
        <p:nvSpPr>
          <p:cNvPr id="2" name="Title 1">
            <a:extLst>
              <a:ext uri="{FF2B5EF4-FFF2-40B4-BE49-F238E27FC236}">
                <a16:creationId xmlns:a16="http://schemas.microsoft.com/office/drawing/2014/main" id="{16DBDFFC-0BB8-0D89-0E81-CE2C877A60F3}"/>
              </a:ext>
            </a:extLst>
          </p:cNvPr>
          <p:cNvSpPr>
            <a:spLocks noGrp="1"/>
          </p:cNvSpPr>
          <p:nvPr>
            <p:ph type="title"/>
          </p:nvPr>
        </p:nvSpPr>
        <p:spPr>
          <a:xfrm>
            <a:off x="684212" y="1681008"/>
            <a:ext cx="73152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303AFE2-C6B0-3587-8234-0F1E42A0E9F5}"/>
              </a:ext>
            </a:extLst>
          </p:cNvPr>
          <p:cNvSpPr>
            <a:spLocks noGrp="1"/>
          </p:cNvSpPr>
          <p:nvPr>
            <p:ph type="sldNum" sz="quarter" idx="10"/>
          </p:nvPr>
        </p:nvSpPr>
        <p:spPr>
          <a:xfrm>
            <a:off x="11409109" y="6245352"/>
            <a:ext cx="548640" cy="457200"/>
          </a:xfrm>
          <a:prstGeom prst="rect">
            <a:avLst/>
          </a:prstGeom>
        </p:spPr>
        <p:txBody>
          <a:bodyPr/>
          <a:lstStyle/>
          <a:p>
            <a:fld id="{DF28FB93-0A08-4E7D-8E63-9EFA29F1E093}" type="slidenum">
              <a:rPr lang="en-US" smtClean="0"/>
              <a:pPr/>
              <a:t>‹#›</a:t>
            </a:fld>
            <a:endParaRPr lang="en-US"/>
          </a:p>
        </p:txBody>
      </p:sp>
      <p:pic>
        <p:nvPicPr>
          <p:cNvPr id="11" name="Picture 10" descr="A logo with text on it&#10;&#10;Description automatically generated">
            <a:extLst>
              <a:ext uri="{FF2B5EF4-FFF2-40B4-BE49-F238E27FC236}">
                <a16:creationId xmlns:a16="http://schemas.microsoft.com/office/drawing/2014/main" id="{03CDE00C-8858-987F-5927-95C652F247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953" y="32017"/>
            <a:ext cx="3680233" cy="1564574"/>
          </a:xfrm>
          <a:prstGeom prst="rect">
            <a:avLst/>
          </a:prstGeom>
        </p:spPr>
      </p:pic>
      <p:sp>
        <p:nvSpPr>
          <p:cNvPr id="14" name="Text Placeholder 13">
            <a:extLst>
              <a:ext uri="{FF2B5EF4-FFF2-40B4-BE49-F238E27FC236}">
                <a16:creationId xmlns:a16="http://schemas.microsoft.com/office/drawing/2014/main" id="{E76CCAF6-BCE9-B06C-733F-60F60AAA7184}"/>
              </a:ext>
            </a:extLst>
          </p:cNvPr>
          <p:cNvSpPr>
            <a:spLocks noGrp="1"/>
          </p:cNvSpPr>
          <p:nvPr>
            <p:ph type="body" sz="quarter" idx="11"/>
          </p:nvPr>
        </p:nvSpPr>
        <p:spPr>
          <a:xfrm>
            <a:off x="684212" y="4416552"/>
            <a:ext cx="6629400" cy="182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38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DEF92-A0FB-4916-C87C-A984FF0A72FC}"/>
              </a:ext>
            </a:extLst>
          </p:cNvPr>
          <p:cNvSpPr/>
          <p:nvPr userDrawn="1"/>
        </p:nvSpPr>
        <p:spPr>
          <a:xfrm>
            <a:off x="303212" y="6324600"/>
            <a:ext cx="3886200" cy="3048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3BC4F3-4A1D-194E-822B-386959C6D816}"/>
              </a:ext>
            </a:extLst>
          </p:cNvPr>
          <p:cNvSpPr/>
          <p:nvPr userDrawn="1"/>
        </p:nvSpPr>
        <p:spPr>
          <a:xfrm>
            <a:off x="8532812" y="5562600"/>
            <a:ext cx="3505200"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text&#10;&#10;Description automatically generated">
            <a:extLst>
              <a:ext uri="{FF2B5EF4-FFF2-40B4-BE49-F238E27FC236}">
                <a16:creationId xmlns:a16="http://schemas.microsoft.com/office/drawing/2014/main" id="{3BC3FA9A-E371-913D-D846-1B8B6F84CF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5062" y="4724400"/>
            <a:ext cx="7378700" cy="1828800"/>
          </a:xfrm>
          <a:prstGeom prst="rect">
            <a:avLst/>
          </a:prstGeom>
        </p:spPr>
      </p:pic>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380AE456-B54E-24D3-BA6F-AFF3C546DF72}"/>
              </a:ext>
            </a:extLst>
          </p:cNvPr>
          <p:cNvSpPr/>
          <p:nvPr userDrawn="1"/>
        </p:nvSpPr>
        <p:spPr>
          <a:xfrm>
            <a:off x="1" y="0"/>
            <a:ext cx="12188824" cy="1540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08" name="Google Shape;108;p6"/>
          <p:cNvSpPr txBox="1">
            <a:spLocks noGrp="1"/>
          </p:cNvSpPr>
          <p:nvPr>
            <p:ph type="title"/>
          </p:nvPr>
        </p:nvSpPr>
        <p:spPr>
          <a:xfrm>
            <a:off x="863375" y="697367"/>
            <a:ext cx="10462075" cy="722000"/>
          </a:xfrm>
          <a:prstGeom prst="rect">
            <a:avLst/>
          </a:prstGeom>
        </p:spPr>
        <p:txBody>
          <a:bodyPr spcFirstLastPara="1" wrap="square" lIns="0" tIns="91425" rIns="91425" bIns="91425" anchor="b" anchorCtr="0">
            <a:noAutofit/>
          </a:bodyPr>
          <a:lstStyle>
            <a:lvl1pPr lvl="0" algn="l" rtl="0">
              <a:spcBef>
                <a:spcPts val="0"/>
              </a:spcBef>
              <a:spcAft>
                <a:spcPts val="0"/>
              </a:spcAft>
              <a:buSzPts val="2400"/>
              <a:buNone/>
              <a:defRPr b="0" i="0">
                <a:solidFill>
                  <a:schemeClr val="tx1"/>
                </a:solidFill>
                <a:latin typeface="Calibri" panose="020F0502020204030204" pitchFamily="34" charset="0"/>
                <a:cs typeface="Calibri" panose="020F0502020204030204" pitchFamily="34" charset="0"/>
              </a:defRPr>
            </a:lvl1pPr>
            <a:lvl2pPr lvl="1" rtl="0">
              <a:spcBef>
                <a:spcPts val="0"/>
              </a:spcBef>
              <a:spcAft>
                <a:spcPts val="0"/>
              </a:spcAft>
              <a:buSzPts val="2400"/>
              <a:buNone/>
              <a:defRPr sz="3199"/>
            </a:lvl2pPr>
            <a:lvl3pPr lvl="2" rtl="0">
              <a:spcBef>
                <a:spcPts val="0"/>
              </a:spcBef>
              <a:spcAft>
                <a:spcPts val="0"/>
              </a:spcAft>
              <a:buSzPts val="2400"/>
              <a:buNone/>
              <a:defRPr sz="3199"/>
            </a:lvl3pPr>
            <a:lvl4pPr lvl="3" rtl="0">
              <a:spcBef>
                <a:spcPts val="0"/>
              </a:spcBef>
              <a:spcAft>
                <a:spcPts val="0"/>
              </a:spcAft>
              <a:buSzPts val="2400"/>
              <a:buNone/>
              <a:defRPr sz="3199"/>
            </a:lvl4pPr>
            <a:lvl5pPr lvl="4" rtl="0">
              <a:spcBef>
                <a:spcPts val="0"/>
              </a:spcBef>
              <a:spcAft>
                <a:spcPts val="0"/>
              </a:spcAft>
              <a:buSzPts val="2400"/>
              <a:buNone/>
              <a:defRPr sz="3199"/>
            </a:lvl5pPr>
            <a:lvl6pPr lvl="5" rtl="0">
              <a:spcBef>
                <a:spcPts val="0"/>
              </a:spcBef>
              <a:spcAft>
                <a:spcPts val="0"/>
              </a:spcAft>
              <a:buSzPts val="2400"/>
              <a:buNone/>
              <a:defRPr sz="3199"/>
            </a:lvl6pPr>
            <a:lvl7pPr lvl="6" rtl="0">
              <a:spcBef>
                <a:spcPts val="0"/>
              </a:spcBef>
              <a:spcAft>
                <a:spcPts val="0"/>
              </a:spcAft>
              <a:buSzPts val="2400"/>
              <a:buNone/>
              <a:defRPr sz="3199"/>
            </a:lvl7pPr>
            <a:lvl8pPr lvl="7" rtl="0">
              <a:spcBef>
                <a:spcPts val="0"/>
              </a:spcBef>
              <a:spcAft>
                <a:spcPts val="0"/>
              </a:spcAft>
              <a:buSzPts val="2400"/>
              <a:buNone/>
              <a:defRPr sz="3199"/>
            </a:lvl8pPr>
            <a:lvl9pPr lvl="8" rtl="0">
              <a:spcBef>
                <a:spcPts val="0"/>
              </a:spcBef>
              <a:spcAft>
                <a:spcPts val="0"/>
              </a:spcAft>
              <a:buSzPts val="2400"/>
              <a:buNone/>
              <a:defRPr sz="3199"/>
            </a:lvl9pPr>
          </a:lstStyle>
          <a:p>
            <a:endParaRPr/>
          </a:p>
        </p:txBody>
      </p:sp>
      <p:sp>
        <p:nvSpPr>
          <p:cNvPr id="3" name="Google Shape;741;p29">
            <a:extLst>
              <a:ext uri="{FF2B5EF4-FFF2-40B4-BE49-F238E27FC236}">
                <a16:creationId xmlns:a16="http://schemas.microsoft.com/office/drawing/2014/main" id="{F70D9400-A7E9-554B-0AAB-18AD73970259}"/>
              </a:ext>
            </a:extLst>
          </p:cNvPr>
          <p:cNvSpPr txBox="1">
            <a:spLocks noGrp="1"/>
          </p:cNvSpPr>
          <p:nvPr>
            <p:ph type="subTitle" idx="1"/>
          </p:nvPr>
        </p:nvSpPr>
        <p:spPr>
          <a:xfrm>
            <a:off x="863376" y="1794933"/>
            <a:ext cx="6738811" cy="4337700"/>
          </a:xfrm>
          <a:prstGeom prst="rect">
            <a:avLst/>
          </a:prstGeom>
        </p:spPr>
        <p:txBody>
          <a:bodyPr spcFirstLastPara="1" wrap="square" lIns="0" tIns="91425" rIns="91425" bIns="91425" anchor="t" anchorCtr="0">
            <a:noAutofit/>
          </a:bodyPr>
          <a:lstStyle>
            <a:lvl1pPr marL="355511" lvl="0" indent="-355511" rtl="0">
              <a:spcBef>
                <a:spcPts val="0"/>
              </a:spcBef>
              <a:spcAft>
                <a:spcPts val="0"/>
              </a:spcAft>
              <a:buSzPts val="1600"/>
              <a:buChar char="●"/>
              <a:tabLst/>
              <a:defRPr sz="2133" b="0" i="0">
                <a:latin typeface="Calibri" panose="020F0502020204030204" pitchFamily="34" charset="0"/>
                <a:cs typeface="Calibri" panose="020F0502020204030204" pitchFamily="34" charset="0"/>
              </a:defRPr>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a:endParaRPr/>
          </a:p>
        </p:txBody>
      </p:sp>
    </p:spTree>
    <p:extLst>
      <p:ext uri="{BB962C8B-B14F-4D97-AF65-F5344CB8AC3E}">
        <p14:creationId xmlns:p14="http://schemas.microsoft.com/office/powerpoint/2010/main" val="29340803"/>
      </p:ext>
    </p:extLst>
  </p:cSld>
  <p:clrMapOvr>
    <a:masterClrMapping/>
  </p:clrMapOvr>
  <p:hf hdr="0" ft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72197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865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prstGeom prst="rect">
            <a:avLst/>
          </a:prstGeom>
          <a:solidFill>
            <a:schemeClr val="accent4"/>
          </a:solidFill>
        </p:spPr>
        <p:txBody>
          <a:bodyPr anchor="ctr"/>
          <a:lstStyle>
            <a:lvl1pPr marL="0" indent="0" algn="ctr">
              <a:buNone/>
              <a:defRPr/>
            </a:lvl1pPr>
          </a:lstStyle>
          <a:p>
            <a:endParaRPr lang="en-US"/>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760412" y="3200400"/>
            <a:ext cx="5102352" cy="2157984"/>
          </a:xfrm>
          <a:prstGeom prst="rect">
            <a:avLst/>
          </a:prstGeom>
        </p:spPr>
        <p:txBody>
          <a:bodyPr>
            <a:normAutofit/>
          </a:bodyPr>
          <a:lstStyle>
            <a:lvl1pPr>
              <a:buClr>
                <a:schemeClr val="bg2"/>
              </a:buClr>
              <a:defRPr sz="1600">
                <a:solidFill>
                  <a:schemeClr val="accent4"/>
                </a:solidFill>
              </a:defRPr>
            </a:lvl1pPr>
            <a:lvl2pPr>
              <a:buClr>
                <a:schemeClr val="bg2"/>
              </a:buClr>
              <a:defRPr sz="1600">
                <a:solidFill>
                  <a:schemeClr val="accent4"/>
                </a:solidFill>
              </a:defRPr>
            </a:lvl2pPr>
            <a:lvl3pPr>
              <a:buClr>
                <a:schemeClr val="bg2"/>
              </a:buClr>
              <a:defRPr sz="1600">
                <a:solidFill>
                  <a:schemeClr val="accent4"/>
                </a:solidFill>
              </a:defRPr>
            </a:lvl3pPr>
            <a:lvl4pPr>
              <a:buClr>
                <a:schemeClr val="bg2"/>
              </a:buClr>
              <a:defRPr sz="1600">
                <a:solidFill>
                  <a:schemeClr val="accent4"/>
                </a:solidFill>
              </a:defRPr>
            </a:lvl4pPr>
            <a:lvl5pPr>
              <a:buClr>
                <a:schemeClr val="bg2"/>
              </a:buClr>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640080" y="640080"/>
            <a:ext cx="6858000" cy="1700784"/>
          </a:xfrm>
          <a:prstGeom prst="rect">
            <a:avLst/>
          </a:prstGeom>
        </p:spPr>
        <p:txBody>
          <a:bodyPr/>
          <a:lstStyle>
            <a:lvl1pPr>
              <a:defRPr cap="none">
                <a:solidFill>
                  <a:schemeClr val="accent4"/>
                </a:solidFill>
              </a:defRPr>
            </a:lvl1p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1086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05D2-B541-D745-A360-E9B9A2E96F57}"/>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5C99EBC-B35D-2B40-83C0-3CEDEB99F7B8}"/>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3B4D0-5952-5B44-8369-2018F4156DB0}"/>
              </a:ext>
            </a:extLst>
          </p:cNvPr>
          <p:cNvSpPr>
            <a:spLocks noGrp="1"/>
          </p:cNvSpPr>
          <p:nvPr>
            <p:ph type="dt" sz="half" idx="10"/>
          </p:nvPr>
        </p:nvSpPr>
        <p:spPr/>
        <p:txBody>
          <a:bodyPr/>
          <a:lstStyle/>
          <a:p>
            <a:fld id="{F058B69F-96A4-F844-9412-A3ED10CC0000}" type="datetimeFigureOut">
              <a:rPr lang="en-US" smtClean="0"/>
              <a:t>3/18/2024</a:t>
            </a:fld>
            <a:endParaRPr lang="en-US"/>
          </a:p>
        </p:txBody>
      </p:sp>
      <p:sp>
        <p:nvSpPr>
          <p:cNvPr id="5" name="Footer Placeholder 4">
            <a:extLst>
              <a:ext uri="{FF2B5EF4-FFF2-40B4-BE49-F238E27FC236}">
                <a16:creationId xmlns:a16="http://schemas.microsoft.com/office/drawing/2014/main" id="{B9DC5A49-EC5C-6248-9470-126D93E41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5C41B-5AA8-9F42-B5C0-A848ED740DF5}"/>
              </a:ext>
            </a:extLst>
          </p:cNvPr>
          <p:cNvSpPr>
            <a:spLocks noGrp="1"/>
          </p:cNvSpPr>
          <p:nvPr>
            <p:ph type="sldNum" sz="quarter" idx="12"/>
          </p:nvPr>
        </p:nvSpPr>
        <p:spPr/>
        <p:txBody>
          <a:bodyPr/>
          <a:lstStyle/>
          <a:p>
            <a:fld id="{94F0FE5D-643E-A042-A20D-B6033E431385}" type="slidenum">
              <a:rPr lang="en-US" smtClean="0"/>
              <a:t>‹#›</a:t>
            </a:fld>
            <a:endParaRPr lang="en-US"/>
          </a:p>
        </p:txBody>
      </p:sp>
    </p:spTree>
    <p:extLst>
      <p:ext uri="{BB962C8B-B14F-4D97-AF65-F5344CB8AC3E}">
        <p14:creationId xmlns:p14="http://schemas.microsoft.com/office/powerpoint/2010/main" val="367271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6424" y="2184249"/>
            <a:ext cx="6400800" cy="371627"/>
          </a:xfrm>
          <a:prstGeom prst="rect">
            <a:avLst/>
          </a:prstGeom>
        </p:spPr>
        <p:txBody>
          <a:bodyPr anchor="t">
            <a:normAutofit/>
          </a:bodyPr>
          <a:lstStyle>
            <a:lvl1pPr marL="0" indent="0" algn="l">
              <a:spcBef>
                <a:spcPts val="0"/>
              </a:spcBef>
              <a:buNone/>
              <a:defRPr sz="2400" b="0" i="0" cap="none" baseline="0">
                <a:solidFill>
                  <a:schemeClr val="accent2"/>
                </a:solidFill>
                <a:latin typeface="DM Sans 14pt SemiBold" pitchFamily="2"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Placeholder 1">
            <a:extLst>
              <a:ext uri="{FF2B5EF4-FFF2-40B4-BE49-F238E27FC236}">
                <a16:creationId xmlns:a16="http://schemas.microsoft.com/office/drawing/2014/main" id="{F8C37D40-CE4F-C809-595A-0664D3CC9C10}"/>
              </a:ext>
            </a:extLst>
          </p:cNvPr>
          <p:cNvSpPr>
            <a:spLocks noGrp="1"/>
          </p:cNvSpPr>
          <p:nvPr>
            <p:ph type="title" hasCustomPrompt="1"/>
          </p:nvPr>
        </p:nvSpPr>
        <p:spPr>
          <a:xfrm>
            <a:off x="608012" y="410029"/>
            <a:ext cx="6400800" cy="1418771"/>
          </a:xfrm>
          <a:prstGeom prst="rect">
            <a:avLst/>
          </a:prstGeom>
        </p:spPr>
        <p:txBody>
          <a:bodyPr vert="horz" lIns="91440" tIns="45720" rIns="91440" bIns="45720" rtlCol="0" anchor="t">
            <a:noAutofit/>
          </a:bodyPr>
          <a:lstStyle>
            <a:lvl1pPr>
              <a:defRPr cap="none"/>
            </a:lvl1pPr>
          </a:lstStyle>
          <a:p>
            <a:r>
              <a:rPr lang="en-US"/>
              <a:t>Click To Edit Master Title Style</a:t>
            </a:r>
          </a:p>
        </p:txBody>
      </p:sp>
      <p:sp>
        <p:nvSpPr>
          <p:cNvPr id="2" name="Rectangle 1">
            <a:extLst>
              <a:ext uri="{FF2B5EF4-FFF2-40B4-BE49-F238E27FC236}">
                <a16:creationId xmlns:a16="http://schemas.microsoft.com/office/drawing/2014/main" id="{3C3F4065-917D-3AA4-6907-A354AD5C0435}"/>
              </a:ext>
            </a:extLst>
          </p:cNvPr>
          <p:cNvSpPr/>
          <p:nvPr userDrawn="1"/>
        </p:nvSpPr>
        <p:spPr>
          <a:xfrm>
            <a:off x="227012" y="6324600"/>
            <a:ext cx="5867400" cy="381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text&#10;&#10;Description automatically generated">
            <a:extLst>
              <a:ext uri="{FF2B5EF4-FFF2-40B4-BE49-F238E27FC236}">
                <a16:creationId xmlns:a16="http://schemas.microsoft.com/office/drawing/2014/main" id="{84A85B3B-419C-2D1D-841D-6917DF166C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474" y="4905866"/>
            <a:ext cx="7378700" cy="1828800"/>
          </a:xfrm>
          <a:prstGeom prst="rect">
            <a:avLst/>
          </a:prstGeom>
        </p:spPr>
      </p:pic>
      <p:pic>
        <p:nvPicPr>
          <p:cNvPr id="8" name="Picture 7" descr="A blue x on a black background&#10;&#10;Description automatically generated">
            <a:extLst>
              <a:ext uri="{FF2B5EF4-FFF2-40B4-BE49-F238E27FC236}">
                <a16:creationId xmlns:a16="http://schemas.microsoft.com/office/drawing/2014/main" id="{C28E3D09-AD6E-34B9-9184-0D2F4EE1CB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3612" y="533400"/>
            <a:ext cx="533400" cy="533400"/>
          </a:xfrm>
          <a:prstGeom prst="rect">
            <a:avLst/>
          </a:prstGeom>
        </p:spPr>
      </p:pic>
      <p:pic>
        <p:nvPicPr>
          <p:cNvPr id="11" name="Picture 10" descr="A blue and black logo&#10;&#10;Description automatically generated">
            <a:extLst>
              <a:ext uri="{FF2B5EF4-FFF2-40B4-BE49-F238E27FC236}">
                <a16:creationId xmlns:a16="http://schemas.microsoft.com/office/drawing/2014/main" id="{214572B9-3C04-0432-81E0-D7AB895829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28691" y="533400"/>
            <a:ext cx="533400" cy="533400"/>
          </a:xfrm>
          <a:prstGeom prst="rect">
            <a:avLst/>
          </a:prstGeom>
        </p:spPr>
      </p:pic>
      <p:pic>
        <p:nvPicPr>
          <p:cNvPr id="13" name="Picture 12" descr="A blue and black logo&#10;&#10;Description automatically generated">
            <a:extLst>
              <a:ext uri="{FF2B5EF4-FFF2-40B4-BE49-F238E27FC236}">
                <a16:creationId xmlns:a16="http://schemas.microsoft.com/office/drawing/2014/main" id="{EDFB9DC4-510C-0D03-2DEE-8EF92DB649F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26151" y="516739"/>
            <a:ext cx="533401" cy="533401"/>
          </a:xfrm>
          <a:prstGeom prst="rect">
            <a:avLst/>
          </a:prstGeom>
        </p:spPr>
      </p:pic>
    </p:spTree>
    <p:extLst>
      <p:ext uri="{BB962C8B-B14F-4D97-AF65-F5344CB8AC3E}">
        <p14:creationId xmlns:p14="http://schemas.microsoft.com/office/powerpoint/2010/main" val="149387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prstGeom prst="rect">
            <a:avLst/>
          </a:prstGeom>
          <a:solidFill>
            <a:schemeClr val="accent4"/>
          </a:solidFill>
        </p:spPr>
        <p:txBody>
          <a:bodyPr anchor="ctr"/>
          <a:lstStyle>
            <a:lvl1pPr marL="0" indent="0" algn="ctr">
              <a:buNone/>
              <a:defRPr/>
            </a:lvl1pPr>
          </a:lstStyle>
          <a:p>
            <a:endParaRPr lang="en-US"/>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760412" y="3200400"/>
            <a:ext cx="5102352" cy="2157984"/>
          </a:xfrm>
          <a:prstGeom prst="rect">
            <a:avLst/>
          </a:prstGeom>
        </p:spPr>
        <p:txBody>
          <a:bodyPr>
            <a:normAutofit/>
          </a:bodyPr>
          <a:lstStyle>
            <a:lvl1pPr>
              <a:buClr>
                <a:schemeClr val="bg2"/>
              </a:buClr>
              <a:defRPr sz="1600">
                <a:solidFill>
                  <a:schemeClr val="accent4"/>
                </a:solidFill>
              </a:defRPr>
            </a:lvl1pPr>
            <a:lvl2pPr>
              <a:buClr>
                <a:schemeClr val="bg2"/>
              </a:buClr>
              <a:defRPr sz="1600">
                <a:solidFill>
                  <a:schemeClr val="accent4"/>
                </a:solidFill>
              </a:defRPr>
            </a:lvl2pPr>
            <a:lvl3pPr>
              <a:buClr>
                <a:schemeClr val="bg2"/>
              </a:buClr>
              <a:defRPr sz="1600">
                <a:solidFill>
                  <a:schemeClr val="accent4"/>
                </a:solidFill>
              </a:defRPr>
            </a:lvl3pPr>
            <a:lvl4pPr>
              <a:buClr>
                <a:schemeClr val="bg2"/>
              </a:buClr>
              <a:defRPr sz="1600">
                <a:solidFill>
                  <a:schemeClr val="accent4"/>
                </a:solidFill>
              </a:defRPr>
            </a:lvl4pPr>
            <a:lvl5pPr>
              <a:buClr>
                <a:schemeClr val="bg2"/>
              </a:buClr>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640080" y="640080"/>
            <a:ext cx="6858000" cy="1700784"/>
          </a:xfrm>
          <a:prstGeom prst="rect">
            <a:avLst/>
          </a:prstGeom>
        </p:spPr>
        <p:txBody>
          <a:bodyPr/>
          <a:lstStyle>
            <a:lvl1pPr>
              <a:defRPr cap="none">
                <a:solidFill>
                  <a:schemeClr val="accent4"/>
                </a:solidFill>
              </a:defRPr>
            </a:lvl1pPr>
          </a:lstStyle>
          <a:p>
            <a:r>
              <a:rPr lang="en-US"/>
              <a:t>Click To Edit Master Title Style</a:t>
            </a:r>
          </a:p>
        </p:txBody>
      </p:sp>
    </p:spTree>
    <p:extLst>
      <p:ext uri="{BB962C8B-B14F-4D97-AF65-F5344CB8AC3E}">
        <p14:creationId xmlns:p14="http://schemas.microsoft.com/office/powerpoint/2010/main" val="95602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a:prstGeom prst="rect">
            <a:avLst/>
          </a:prstGeom>
        </p:spPr>
        <p:txBody>
          <a:bodyPr>
            <a:normAutofit/>
          </a:bodyPr>
          <a:lstStyle>
            <a:lvl1pPr>
              <a:buClr>
                <a:schemeClr val="bg2"/>
              </a:buClr>
              <a:defRPr sz="1600">
                <a:solidFill>
                  <a:schemeClr val="tx1"/>
                </a:solidFill>
              </a:defRPr>
            </a:lvl1pPr>
            <a:lvl2pPr>
              <a:buClr>
                <a:schemeClr val="bg2"/>
              </a:buClr>
              <a:defRPr sz="1600">
                <a:solidFill>
                  <a:schemeClr val="tx1"/>
                </a:solidFill>
              </a:defRPr>
            </a:lvl2pPr>
            <a:lvl3pPr>
              <a:buClr>
                <a:schemeClr val="bg2"/>
              </a:buClr>
              <a:defRPr sz="1600">
                <a:solidFill>
                  <a:schemeClr val="tx1"/>
                </a:solidFill>
              </a:defRPr>
            </a:lvl3pPr>
            <a:lvl4pPr>
              <a:buClr>
                <a:schemeClr val="bg2"/>
              </a:buClr>
              <a:defRPr sz="1600">
                <a:solidFill>
                  <a:schemeClr val="tx1"/>
                </a:solidFill>
              </a:defRPr>
            </a:lvl4pPr>
            <a:lvl5pPr>
              <a:buClr>
                <a:schemeClr val="bg2"/>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EE196DA-ED88-0EDC-A28F-7426416C0CA5}"/>
              </a:ext>
            </a:extLst>
          </p:cNvPr>
          <p:cNvSpPr>
            <a:spLocks noGrp="1"/>
          </p:cNvSpPr>
          <p:nvPr>
            <p:ph type="title" hasCustomPrompt="1"/>
          </p:nvPr>
        </p:nvSpPr>
        <p:spPr>
          <a:xfrm>
            <a:off x="1220660" y="640080"/>
            <a:ext cx="9747504" cy="1625600"/>
          </a:xfrm>
          <a:prstGeom prst="rect">
            <a:avLst/>
          </a:prstGeom>
        </p:spPr>
        <p:txBody>
          <a:bodyPr/>
          <a:lstStyle>
            <a:lvl1pPr algn="l">
              <a:defRPr cap="none">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947DFB87-C55B-B1ED-6B3F-A098631F064D}"/>
              </a:ext>
            </a:extLst>
          </p:cNvPr>
          <p:cNvSpPr/>
          <p:nvPr userDrawn="1"/>
        </p:nvSpPr>
        <p:spPr>
          <a:xfrm>
            <a:off x="1370012" y="2189480"/>
            <a:ext cx="1143000" cy="76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65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172200"/>
          </a:xfrm>
          <a:prstGeom prst="rect">
            <a:avLst/>
          </a:prstGeom>
          <a:solidFill>
            <a:schemeClr val="accent4"/>
          </a:solidFill>
        </p:spPr>
        <p:txBody>
          <a:bodyPr anchor="ctr"/>
          <a:lstStyle>
            <a:lvl1pPr marL="0" indent="0" algn="ctr">
              <a:buNone/>
              <a:defRPr/>
            </a:lvl1pPr>
          </a:lstStyle>
          <a:p>
            <a:endParaRPr lang="en-US"/>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4178808" y="640080"/>
            <a:ext cx="7397496" cy="1773936"/>
          </a:xfrm>
          <a:prstGeom prst="rect">
            <a:avLst/>
          </a:prstGeom>
        </p:spPr>
        <p:txBody>
          <a:bodyPr anchor="t" anchorCtr="0"/>
          <a:lstStyle>
            <a:lvl1pPr>
              <a:defRPr cap="none"/>
            </a:lvl1pPr>
          </a:lstStyle>
          <a:p>
            <a:r>
              <a:rPr lang="en-US"/>
              <a:t>Click to Edit Master Title Style</a:t>
            </a:r>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a:prstGeom prst="rect">
            <a:avLst/>
          </a:prstGeo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368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535860" y="0"/>
            <a:ext cx="2587752" cy="6858000"/>
          </a:xfrm>
          <a:prstGeom prst="rect">
            <a:avLst/>
          </a:prstGeom>
          <a:solidFill>
            <a:schemeClr val="accent4"/>
          </a:solidFill>
        </p:spPr>
        <p:txBody>
          <a:bodyPr anchor="ctr"/>
          <a:lstStyle>
            <a:lvl1pPr marL="0" indent="0" algn="ctr">
              <a:buNone/>
              <a:defRPr/>
            </a:lvl1pPr>
          </a:lstStyle>
          <a:p>
            <a:endParaRPr lang="en-US"/>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a:prstGeom prst="rect">
            <a:avLst/>
          </a:prstGeom>
        </p:spPr>
        <p:txBody>
          <a:bodyPr>
            <a:noAutofit/>
          </a:bodyPr>
          <a:lstStyle>
            <a:lvl1pPr>
              <a:spcBef>
                <a:spcPts val="1200"/>
              </a:spcBef>
              <a:buClr>
                <a:schemeClr val="bg2"/>
              </a:buClr>
              <a:defRPr sz="1200">
                <a:solidFill>
                  <a:schemeClr val="tx1"/>
                </a:solidFill>
              </a:defRPr>
            </a:lvl1pPr>
            <a:lvl2pPr>
              <a:spcBef>
                <a:spcPts val="1200"/>
              </a:spcBef>
              <a:buClr>
                <a:schemeClr val="bg2"/>
              </a:buClr>
              <a:defRPr sz="1200">
                <a:solidFill>
                  <a:schemeClr val="tx1"/>
                </a:solidFill>
              </a:defRPr>
            </a:lvl2pPr>
            <a:lvl3pPr>
              <a:spcBef>
                <a:spcPts val="1200"/>
              </a:spcBef>
              <a:buClr>
                <a:schemeClr val="bg2"/>
              </a:buClr>
              <a:defRPr sz="1200">
                <a:solidFill>
                  <a:schemeClr val="tx1"/>
                </a:solidFill>
              </a:defRPr>
            </a:lvl3pPr>
            <a:lvl4pPr>
              <a:spcBef>
                <a:spcPts val="1200"/>
              </a:spcBef>
              <a:buClr>
                <a:schemeClr val="bg2"/>
              </a:buClr>
              <a:defRPr sz="1200">
                <a:solidFill>
                  <a:schemeClr val="tx1"/>
                </a:solidFill>
              </a:defRPr>
            </a:lvl4pPr>
            <a:lvl5pPr>
              <a:spcBef>
                <a:spcPts val="1200"/>
              </a:spcBef>
              <a:buClr>
                <a:schemeClr val="bg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640080" y="640080"/>
            <a:ext cx="6858000" cy="1700784"/>
          </a:xfrm>
          <a:prstGeom prst="rect">
            <a:avLst/>
          </a:prstGeom>
        </p:spPr>
        <p:txBody>
          <a:bodyPr/>
          <a:lstStyle>
            <a:lvl1pPr>
              <a:defRPr cap="none">
                <a:solidFill>
                  <a:schemeClr val="tx2"/>
                </a:solidFill>
              </a:defRPr>
            </a:lvl1pPr>
          </a:lstStyle>
          <a:p>
            <a:r>
              <a:rPr lang="en-US"/>
              <a:t>Click To Edit Master Title Style</a:t>
            </a:r>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343400"/>
            <a:ext cx="7242048" cy="1752600"/>
          </a:xfrm>
          <a:prstGeom prst="rect">
            <a:avLst/>
          </a:prstGeom>
        </p:spPr>
        <p:txBody>
          <a:bodyPr>
            <a:normAutofit/>
          </a:bodyPr>
          <a:lstStyle>
            <a:lvl1pPr>
              <a:buClr>
                <a:schemeClr val="bg2"/>
              </a:buClr>
              <a:defRPr sz="1200">
                <a:solidFill>
                  <a:schemeClr val="tx1"/>
                </a:solidFill>
              </a:defRPr>
            </a:lvl1pPr>
            <a:lvl2pPr>
              <a:buClr>
                <a:schemeClr val="bg2"/>
              </a:buClr>
              <a:defRPr sz="1200">
                <a:solidFill>
                  <a:schemeClr val="tx1"/>
                </a:solidFill>
              </a:defRPr>
            </a:lvl2pPr>
            <a:lvl3pPr>
              <a:buClr>
                <a:schemeClr val="bg2"/>
              </a:buClr>
              <a:defRPr sz="1200">
                <a:solidFill>
                  <a:schemeClr val="tx1"/>
                </a:solidFill>
              </a:defRPr>
            </a:lvl3pPr>
            <a:lvl4pPr>
              <a:buClr>
                <a:schemeClr val="bg2"/>
              </a:buClr>
              <a:defRPr sz="1200">
                <a:solidFill>
                  <a:schemeClr val="tx1"/>
                </a:solidFill>
              </a:defRPr>
            </a:lvl4pPr>
            <a:lvl5pPr>
              <a:buClr>
                <a:schemeClr val="bg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13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638F-ADFB-4A92-E682-93314E12FB9D}"/>
              </a:ext>
            </a:extLst>
          </p:cNvPr>
          <p:cNvSpPr>
            <a:spLocks noGrp="1"/>
          </p:cNvSpPr>
          <p:nvPr>
            <p:ph type="title" hasCustomPrompt="1"/>
          </p:nvPr>
        </p:nvSpPr>
        <p:spPr>
          <a:xfrm>
            <a:off x="838201" y="978554"/>
            <a:ext cx="8228012" cy="1325563"/>
          </a:xfrm>
          <a:prstGeom prst="rect">
            <a:avLst/>
          </a:prstGeom>
        </p:spPr>
        <p:txBody>
          <a:bodyPr/>
          <a:lstStyle>
            <a:lvl1pPr>
              <a:defRPr cap="none"/>
            </a:lvl1pPr>
          </a:lstStyle>
          <a:p>
            <a:r>
              <a:rPr lang="en-US"/>
              <a:t>Click To Edit Master Title Style</a:t>
            </a:r>
          </a:p>
        </p:txBody>
      </p:sp>
      <p:sp>
        <p:nvSpPr>
          <p:cNvPr id="5" name="Text Placeholder 4">
            <a:extLst>
              <a:ext uri="{FF2B5EF4-FFF2-40B4-BE49-F238E27FC236}">
                <a16:creationId xmlns:a16="http://schemas.microsoft.com/office/drawing/2014/main" id="{F60B801B-66A1-7F03-DD6E-830D7773298E}"/>
              </a:ext>
            </a:extLst>
          </p:cNvPr>
          <p:cNvSpPr>
            <a:spLocks noGrp="1"/>
          </p:cNvSpPr>
          <p:nvPr>
            <p:ph type="body" sz="quarter" idx="11"/>
          </p:nvPr>
        </p:nvSpPr>
        <p:spPr>
          <a:xfrm>
            <a:off x="828146" y="3265500"/>
            <a:ext cx="4875212" cy="1101852"/>
          </a:xfrm>
          <a:prstGeom prst="rect">
            <a:avLst/>
          </a:prstGeom>
          <a:ln>
            <a:noFill/>
          </a:ln>
        </p:spPr>
        <p:txBody>
          <a:bodyPr/>
          <a:lstStyle>
            <a:lvl1pPr marL="0" indent="0">
              <a:buClr>
                <a:schemeClr val="bg2"/>
              </a:buClr>
              <a:buNone/>
              <a:defRPr sz="3200" b="1" i="0">
                <a:solidFill>
                  <a:schemeClr val="accent2"/>
                </a:solidFill>
                <a:latin typeface="DM Sans 14pt Black" pitchFamily="2" charset="77"/>
              </a:defRPr>
            </a:lvl1pPr>
            <a:lvl2pPr marL="301752" indent="0">
              <a:buClr>
                <a:schemeClr val="bg2"/>
              </a:buClr>
              <a:buNone/>
              <a:defRPr>
                <a:solidFill>
                  <a:srgbClr val="735BBD"/>
                </a:solidFill>
              </a:defRPr>
            </a:lvl2pPr>
            <a:lvl3pPr marL="603504" indent="0">
              <a:buClr>
                <a:schemeClr val="bg2"/>
              </a:buClr>
              <a:buNone/>
              <a:defRPr>
                <a:solidFill>
                  <a:srgbClr val="735BBD"/>
                </a:solidFill>
              </a:defRPr>
            </a:lvl3pPr>
            <a:lvl4pPr marL="905256" indent="0">
              <a:buClr>
                <a:schemeClr val="bg2"/>
              </a:buClr>
              <a:buNone/>
              <a:defRPr>
                <a:solidFill>
                  <a:srgbClr val="735BBD"/>
                </a:solidFill>
              </a:defRPr>
            </a:lvl4pPr>
            <a:lvl5pPr marL="1207008" indent="0">
              <a:buClr>
                <a:schemeClr val="bg2"/>
              </a:buClr>
              <a:buNone/>
              <a:defRPr b="1" i="0" u="sng" baseline="0">
                <a:solidFill>
                  <a:srgbClr val="735BBD"/>
                </a:solidFill>
                <a:uFill>
                  <a:solidFill>
                    <a:schemeClr val="bg2"/>
                  </a:solidFill>
                </a:uFill>
                <a:latin typeface="DM Sans 14pt" pitchFamily="2" charset="77"/>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1CA18E17-8C92-0900-9546-B2F7134BBF84}"/>
              </a:ext>
            </a:extLst>
          </p:cNvPr>
          <p:cNvCxnSpPr>
            <a:cxnSpLocks/>
          </p:cNvCxnSpPr>
          <p:nvPr userDrawn="1"/>
        </p:nvCxnSpPr>
        <p:spPr>
          <a:xfrm>
            <a:off x="828146" y="4553883"/>
            <a:ext cx="4875212" cy="0"/>
          </a:xfrm>
          <a:prstGeom prst="line">
            <a:avLst/>
          </a:prstGeom>
          <a:ln w="28575">
            <a:solidFill>
              <a:srgbClr val="BCCEC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DE5863-9278-CEC8-AA7A-805B8E2F0241}"/>
              </a:ext>
            </a:extLst>
          </p:cNvPr>
          <p:cNvCxnSpPr>
            <a:cxnSpLocks/>
          </p:cNvCxnSpPr>
          <p:nvPr userDrawn="1"/>
        </p:nvCxnSpPr>
        <p:spPr>
          <a:xfrm>
            <a:off x="6323012" y="4545291"/>
            <a:ext cx="4875212" cy="0"/>
          </a:xfrm>
          <a:prstGeom prst="line">
            <a:avLst/>
          </a:prstGeom>
          <a:ln w="28575">
            <a:solidFill>
              <a:srgbClr val="BCCECB"/>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0B45F5F6-28EC-2AF8-65F9-AF9CF05705EB}"/>
              </a:ext>
            </a:extLst>
          </p:cNvPr>
          <p:cNvSpPr>
            <a:spLocks noGrp="1"/>
          </p:cNvSpPr>
          <p:nvPr>
            <p:ph type="body" sz="quarter" idx="14" hasCustomPrompt="1"/>
          </p:nvPr>
        </p:nvSpPr>
        <p:spPr>
          <a:xfrm>
            <a:off x="838200" y="4724400"/>
            <a:ext cx="4865688" cy="1295400"/>
          </a:xfrm>
          <a:prstGeom prst="rect">
            <a:avLst/>
          </a:prstGeom>
        </p:spPr>
        <p:txBody>
          <a:bodyPr/>
          <a:lstStyle>
            <a:lvl2pPr marL="301752" indent="0">
              <a:buNone/>
              <a:defRPr/>
            </a:lvl2pPr>
            <a:lvl3pPr marL="603504" indent="0">
              <a:buNone/>
              <a:defRPr/>
            </a:lvl3pPr>
          </a:lstStyle>
          <a:p>
            <a:pPr lvl="1"/>
            <a:r>
              <a:rPr lang="en-US"/>
              <a:t>Second level</a:t>
            </a:r>
          </a:p>
          <a:p>
            <a:pPr lvl="2"/>
            <a:endParaRPr lang="en-US"/>
          </a:p>
        </p:txBody>
      </p:sp>
      <p:sp>
        <p:nvSpPr>
          <p:cNvPr id="20" name="Text Placeholder 19">
            <a:extLst>
              <a:ext uri="{FF2B5EF4-FFF2-40B4-BE49-F238E27FC236}">
                <a16:creationId xmlns:a16="http://schemas.microsoft.com/office/drawing/2014/main" id="{B382DFD2-80ED-272A-9B5A-527108ACA3D9}"/>
              </a:ext>
            </a:extLst>
          </p:cNvPr>
          <p:cNvSpPr>
            <a:spLocks noGrp="1"/>
          </p:cNvSpPr>
          <p:nvPr>
            <p:ph type="body" sz="quarter" idx="15"/>
          </p:nvPr>
        </p:nvSpPr>
        <p:spPr>
          <a:xfrm>
            <a:off x="6246813" y="3265488"/>
            <a:ext cx="4951412" cy="1101725"/>
          </a:xfrm>
          <a:prstGeom prst="rect">
            <a:avLst/>
          </a:prstGeom>
        </p:spPr>
        <p:txBody>
          <a:bodyPr/>
          <a:lstStyle>
            <a:lvl1pPr marL="0" indent="0">
              <a:buNone/>
              <a:defRPr sz="3200" b="1" i="0">
                <a:solidFill>
                  <a:schemeClr val="accent2"/>
                </a:solidFill>
                <a:latin typeface="DM Sans 14pt Black" pitchFamily="2" charset="77"/>
              </a:defRPr>
            </a:lvl1pPr>
            <a:lvl2pPr marL="301752" indent="0">
              <a:buNone/>
              <a:defRPr/>
            </a:lvl2pPr>
          </a:lstStyle>
          <a:p>
            <a:pPr lvl="0"/>
            <a:r>
              <a:rPr lang="en-US"/>
              <a:t>Click to edit Master text styles</a:t>
            </a:r>
          </a:p>
        </p:txBody>
      </p:sp>
      <p:sp>
        <p:nvSpPr>
          <p:cNvPr id="22" name="Text Placeholder 21">
            <a:extLst>
              <a:ext uri="{FF2B5EF4-FFF2-40B4-BE49-F238E27FC236}">
                <a16:creationId xmlns:a16="http://schemas.microsoft.com/office/drawing/2014/main" id="{281CEA96-679F-4586-D83A-B2172E3AC83D}"/>
              </a:ext>
            </a:extLst>
          </p:cNvPr>
          <p:cNvSpPr>
            <a:spLocks noGrp="1"/>
          </p:cNvSpPr>
          <p:nvPr>
            <p:ph type="body" sz="quarter" idx="16" hasCustomPrompt="1"/>
          </p:nvPr>
        </p:nvSpPr>
        <p:spPr>
          <a:xfrm>
            <a:off x="6323013" y="4800600"/>
            <a:ext cx="4875212" cy="1219200"/>
          </a:xfrm>
          <a:prstGeom prst="rect">
            <a:avLst/>
          </a:prstGeom>
        </p:spPr>
        <p:txBody>
          <a:bodyPr/>
          <a:lstStyle>
            <a:lvl2pPr marL="301752" indent="0">
              <a:buNone/>
              <a:defRPr/>
            </a:lvl2pPr>
          </a:lstStyle>
          <a:p>
            <a:pPr lvl="1"/>
            <a:r>
              <a:rPr lang="en-US"/>
              <a:t>Second level</a:t>
            </a:r>
          </a:p>
        </p:txBody>
      </p:sp>
    </p:spTree>
    <p:extLst>
      <p:ext uri="{BB962C8B-B14F-4D97-AF65-F5344CB8AC3E}">
        <p14:creationId xmlns:p14="http://schemas.microsoft.com/office/powerpoint/2010/main" val="109294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988" y="3581400"/>
            <a:ext cx="11356848" cy="941832"/>
          </a:xfrm>
          <a:prstGeom prst="rect">
            <a:avLst/>
          </a:prstGeom>
        </p:spPr>
        <p:txBody>
          <a:bodyPr anchor="t">
            <a:normAutofit/>
          </a:bodyPr>
          <a:lstStyle>
            <a:lvl1pPr algn="l">
              <a:lnSpc>
                <a:spcPct val="90000"/>
              </a:lnSpc>
              <a:defRPr sz="4800" b="0" cap="none"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80680" y="5129784"/>
            <a:ext cx="9427464" cy="987552"/>
          </a:xfrm>
          <a:prstGeom prst="rect">
            <a:avLst/>
          </a:prstGeom>
        </p:spPr>
        <p:txBody>
          <a:bodyPr anchor="t">
            <a:normAutofit/>
          </a:bodyPr>
          <a:lstStyle>
            <a:lvl1pPr marL="0" indent="0" algn="l">
              <a:spcBef>
                <a:spcPts val="0"/>
              </a:spcBef>
              <a:buNone/>
              <a:defRPr sz="24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44BCFCCD-7CD0-2AFD-1AEF-DE5D527BC6C3}"/>
              </a:ext>
            </a:extLst>
          </p:cNvPr>
          <p:cNvSpPr/>
          <p:nvPr userDrawn="1"/>
        </p:nvSpPr>
        <p:spPr>
          <a:xfrm>
            <a:off x="608012" y="4343400"/>
            <a:ext cx="1143000" cy="76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4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4"/>
        </a:solidFill>
        <a:effectLst/>
      </p:bgPr>
    </p:bg>
    <p:spTree>
      <p:nvGrpSpPr>
        <p:cNvPr id="1" name=""/>
        <p:cNvGrpSpPr/>
        <p:nvPr/>
      </p:nvGrpSpPr>
      <p:grpSpPr>
        <a:xfrm>
          <a:off x="0" y="0"/>
          <a:ext cx="0" cy="0"/>
          <a:chOff x="0" y="0"/>
          <a:chExt cx="0" cy="0"/>
        </a:xfrm>
      </p:grpSpPr>
      <p:pic>
        <p:nvPicPr>
          <p:cNvPr id="15" name="Content Placeholder 26">
            <a:extLst>
              <a:ext uri="{FF2B5EF4-FFF2-40B4-BE49-F238E27FC236}">
                <a16:creationId xmlns:a16="http://schemas.microsoft.com/office/drawing/2014/main" id="{C877C251-13C0-4E7E-062C-27BB329CE575}"/>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tretch>
            <a:fillRect/>
          </a:stretch>
        </p:blipFill>
        <p:spPr>
          <a:xfrm>
            <a:off x="-2744788" y="2075843"/>
            <a:ext cx="7066825" cy="3988503"/>
          </a:xfrm>
          <a:prstGeom prst="rect">
            <a:avLst/>
          </a:prstGeom>
        </p:spPr>
      </p:pic>
      <p:sp>
        <p:nvSpPr>
          <p:cNvPr id="2" name="Rectangle 1">
            <a:extLst>
              <a:ext uri="{FF2B5EF4-FFF2-40B4-BE49-F238E27FC236}">
                <a16:creationId xmlns:a16="http://schemas.microsoft.com/office/drawing/2014/main" id="{17B02EDD-6937-D9FE-21DE-CA13726640C1}"/>
              </a:ext>
            </a:extLst>
          </p:cNvPr>
          <p:cNvSpPr/>
          <p:nvPr userDrawn="1"/>
        </p:nvSpPr>
        <p:spPr>
          <a:xfrm>
            <a:off x="9066212" y="6400800"/>
            <a:ext cx="2057400" cy="3048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urple diamond shaped object&#10;&#10;Description automatically generated">
            <a:extLst>
              <a:ext uri="{FF2B5EF4-FFF2-40B4-BE49-F238E27FC236}">
                <a16:creationId xmlns:a16="http://schemas.microsoft.com/office/drawing/2014/main" id="{9E62569C-F1A6-603A-F292-E33AC00CEE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72720" y="-2133600"/>
            <a:ext cx="10210800" cy="10210800"/>
          </a:xfrm>
          <a:prstGeom prst="rect">
            <a:avLst/>
          </a:prstGeom>
        </p:spPr>
      </p:pic>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4434840" y="1389888"/>
            <a:ext cx="6688772" cy="2304288"/>
          </a:xfrm>
          <a:prstGeom prst="rect">
            <a:avLst/>
          </a:prstGeom>
        </p:spPr>
        <p:txBody>
          <a:bodyPr/>
          <a:lstStyle>
            <a:lvl1pPr>
              <a:defRPr cap="none">
                <a:solidFill>
                  <a:schemeClr val="accent4"/>
                </a:solidFill>
              </a:defRPr>
            </a:lvl1pPr>
          </a:lstStyle>
          <a:p>
            <a:r>
              <a:rPr lang="en-US"/>
              <a:t>Click To Edit Master Title Style</a:t>
            </a:r>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hasCustomPrompt="1"/>
          </p:nvPr>
        </p:nvSpPr>
        <p:spPr>
          <a:xfrm>
            <a:off x="4585664" y="4070095"/>
            <a:ext cx="5984913" cy="711200"/>
          </a:xfrm>
          <a:prstGeom prst="rect">
            <a:avLst/>
          </a:prstGeom>
        </p:spPr>
        <p:txBody>
          <a:bodyPr anchor="b">
            <a:normAutofit/>
          </a:bodyPr>
          <a:lstStyle>
            <a:lvl1pPr marL="0" indent="0">
              <a:lnSpc>
                <a:spcPct val="100000"/>
              </a:lnSpc>
              <a:spcBef>
                <a:spcPts val="0"/>
              </a:spcBef>
              <a:buNone/>
              <a:defRPr sz="1600" b="1" cap="none"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4570412" y="5010912"/>
            <a:ext cx="6019800" cy="780283"/>
          </a:xfrm>
          <a:prstGeom prst="rect">
            <a:avLst/>
          </a:prstGeom>
        </p:spPr>
        <p:txBody>
          <a:bodyPr>
            <a:normAutofit/>
          </a:bodyPr>
          <a:lstStyle>
            <a:lvl1pPr>
              <a:lnSpc>
                <a:spcPct val="100000"/>
              </a:lnSpc>
              <a:spcBef>
                <a:spcPts val="400"/>
              </a:spcBef>
              <a:buClr>
                <a:schemeClr val="bg2"/>
              </a:buClr>
              <a:defRPr sz="1600">
                <a:solidFill>
                  <a:schemeClr val="accent4"/>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endParaRPr/>
          </a:p>
        </p:txBody>
      </p:sp>
    </p:spTree>
    <p:extLst>
      <p:ext uri="{BB962C8B-B14F-4D97-AF65-F5344CB8AC3E}">
        <p14:creationId xmlns:p14="http://schemas.microsoft.com/office/powerpoint/2010/main" val="19893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3709416"/>
          </a:xfrm>
          <a:prstGeom prst="rect">
            <a:avLst/>
          </a:prstGeom>
        </p:spPr>
        <p:txBody>
          <a:bodyPr>
            <a:normAutofit/>
          </a:bodyPr>
          <a:lstStyle>
            <a:lvl1pPr>
              <a:buClr>
                <a:schemeClr val="bg2"/>
              </a:buClr>
              <a:defRPr sz="1600">
                <a:solidFill>
                  <a:schemeClr val="tx1"/>
                </a:solidFill>
              </a:defRPr>
            </a:lvl1pPr>
            <a:lvl2pPr>
              <a:buClr>
                <a:schemeClr val="bg2"/>
              </a:buClr>
              <a:defRPr sz="1600">
                <a:solidFill>
                  <a:schemeClr val="tx1"/>
                </a:solidFill>
              </a:defRPr>
            </a:lvl2pPr>
            <a:lvl3pPr>
              <a:buClr>
                <a:schemeClr val="bg2"/>
              </a:buClr>
              <a:defRPr sz="1600">
                <a:solidFill>
                  <a:schemeClr val="tx1"/>
                </a:solidFill>
              </a:defRPr>
            </a:lvl3pPr>
            <a:lvl4pPr>
              <a:buClr>
                <a:schemeClr val="bg2"/>
              </a:buClr>
              <a:defRPr sz="1600">
                <a:solidFill>
                  <a:schemeClr val="tx1"/>
                </a:solidFill>
              </a:defRPr>
            </a:lvl4pPr>
            <a:lvl5pPr>
              <a:buClr>
                <a:schemeClr val="bg2"/>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EE196DA-ED88-0EDC-A28F-7426416C0CA5}"/>
              </a:ext>
            </a:extLst>
          </p:cNvPr>
          <p:cNvSpPr>
            <a:spLocks noGrp="1"/>
          </p:cNvSpPr>
          <p:nvPr>
            <p:ph type="title" hasCustomPrompt="1"/>
          </p:nvPr>
        </p:nvSpPr>
        <p:spPr>
          <a:xfrm>
            <a:off x="1220660" y="640080"/>
            <a:ext cx="9747504" cy="1625600"/>
          </a:xfrm>
          <a:prstGeom prst="rect">
            <a:avLst/>
          </a:prstGeom>
        </p:spPr>
        <p:txBody>
          <a:bodyPr/>
          <a:lstStyle>
            <a:lvl1pPr algn="l">
              <a:defRPr cap="none">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947DFB87-C55B-B1ED-6B3F-A098631F064D}"/>
              </a:ext>
            </a:extLst>
          </p:cNvPr>
          <p:cNvSpPr/>
          <p:nvPr userDrawn="1"/>
        </p:nvSpPr>
        <p:spPr>
          <a:xfrm>
            <a:off x="1370012" y="2189480"/>
            <a:ext cx="1143000" cy="76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a:prstGeom prst="rect">
            <a:avLst/>
          </a:prstGeom>
        </p:spPr>
        <p:txBody>
          <a:bodyPr lIns="91440" rIns="91440" anchor="t">
            <a:noAutofit/>
          </a:bodyPr>
          <a:lstStyle>
            <a:lvl1pPr algn="l">
              <a:lnSpc>
                <a:spcPct val="100000"/>
              </a:lnSpc>
              <a:defRPr sz="4000" b="0" cap="none" baseline="0">
                <a:solidFill>
                  <a:schemeClr val="tx2"/>
                </a:solidFill>
              </a:defRPr>
            </a:lvl1pPr>
          </a:lstStyle>
          <a:p>
            <a:r>
              <a:rPr lang="en-US"/>
              <a:t>Click To Edit Master Title Style</a:t>
            </a:r>
          </a:p>
        </p:txBody>
      </p:sp>
      <p:sp>
        <p:nvSpPr>
          <p:cNvPr id="3" name="Text Placeholder 2"/>
          <p:cNvSpPr>
            <a:spLocks noGrp="1"/>
          </p:cNvSpPr>
          <p:nvPr>
            <p:ph type="body" idx="1" hasCustomPrompt="1"/>
          </p:nvPr>
        </p:nvSpPr>
        <p:spPr>
          <a:xfrm>
            <a:off x="7504906" y="5265420"/>
            <a:ext cx="3198812" cy="484632"/>
          </a:xfrm>
          <a:prstGeom prst="rect">
            <a:avLst/>
          </a:prstGeom>
        </p:spPr>
        <p:txBody>
          <a:bodyPr anchor="t">
            <a:noAutofit/>
          </a:bodyPr>
          <a:lstStyle>
            <a:lvl1pPr marL="0" indent="0" algn="l">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019800"/>
            <a:ext cx="2971800" cy="0"/>
          </a:xfrm>
          <a:prstGeom prst="line">
            <a:avLst/>
          </a:prstGeom>
          <a:ln w="793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53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532811" y="0"/>
            <a:ext cx="3656013" cy="6858000"/>
          </a:xfrm>
          <a:prstGeom prst="rect">
            <a:avLst/>
          </a:prstGeom>
          <a:solidFill>
            <a:schemeClr val="bg2"/>
          </a:solidFill>
        </p:spPr>
        <p:txBody>
          <a:bodyPr anchor="ctr"/>
          <a:lstStyle>
            <a:lvl1pPr marL="0" indent="0" algn="ctr">
              <a:buNone/>
              <a:defRPr/>
            </a:lvl1pPr>
          </a:lstStyle>
          <a:p>
            <a:endParaRPr lang="en-US"/>
          </a:p>
        </p:txBody>
      </p:sp>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841248" y="2414016"/>
            <a:ext cx="7013448" cy="1472184"/>
          </a:xfrm>
          <a:prstGeom prst="rect">
            <a:avLst/>
          </a:prstGeom>
        </p:spPr>
        <p:txBody>
          <a:bodyPr/>
          <a:lstStyle>
            <a:lvl1pPr>
              <a:defRPr cap="none">
                <a:solidFill>
                  <a:schemeClr val="accent4"/>
                </a:solidFill>
              </a:defRPr>
            </a:lvl1pPr>
          </a:lstStyle>
          <a:p>
            <a:r>
              <a:rPr lang="en-US"/>
              <a:t>Click To Edit Master Title Style</a:t>
            </a:r>
          </a:p>
        </p:txBody>
      </p:sp>
    </p:spTree>
    <p:extLst>
      <p:ext uri="{BB962C8B-B14F-4D97-AF65-F5344CB8AC3E}">
        <p14:creationId xmlns:p14="http://schemas.microsoft.com/office/powerpoint/2010/main" val="200810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prstGeom prst="rect">
            <a:avLst/>
          </a:prstGeom>
          <a:solidFill>
            <a:schemeClr val="accent1"/>
          </a:solidFill>
        </p:spPr>
        <p:txBody>
          <a:bodyPr anchor="t">
            <a:noAutofit/>
          </a:bodyPr>
          <a:lstStyle>
            <a:lvl1pPr marL="0" indent="0" algn="ctr">
              <a:buNone/>
              <a:defRPr>
                <a:solidFill>
                  <a:schemeClr val="accent2">
                    <a:lumMod val="20000"/>
                    <a:lumOff val="80000"/>
                  </a:schemeClr>
                </a:solidFill>
              </a:defRPr>
            </a:lvl1pPr>
          </a:lstStyle>
          <a:p>
            <a:endParaRPr lang="en-US"/>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a:xfrm>
            <a:off x="11409109" y="6245352"/>
            <a:ext cx="548640" cy="457200"/>
          </a:xfrm>
          <a:prstGeom prst="rect">
            <a:avLst/>
          </a:prstGeom>
        </p:spPr>
        <p:txBody>
          <a:bodyPr>
            <a:noAutofit/>
          </a:bodyPr>
          <a:lstStyle>
            <a:lvl1pPr>
              <a:defRPr>
                <a:solidFill>
                  <a:schemeClr val="accent1"/>
                </a:solidFill>
              </a:defRPr>
            </a:lvl1pPr>
          </a:lstStyle>
          <a:p>
            <a:fld id="{DF28FB93-0A08-4E7D-8E63-9EFA29F1E093}" type="slidenum">
              <a:rPr lang="en-US" smtClean="0"/>
              <a:pPr/>
              <a:t>‹#›</a:t>
            </a:fld>
            <a:endParaRPr lang="en-US"/>
          </a:p>
        </p:txBody>
      </p:sp>
      <p:pic>
        <p:nvPicPr>
          <p:cNvPr id="3" name="Picture 2" descr="A purple diamond shaped object&#10;&#10;Description automatically generated">
            <a:extLst>
              <a:ext uri="{FF2B5EF4-FFF2-40B4-BE49-F238E27FC236}">
                <a16:creationId xmlns:a16="http://schemas.microsoft.com/office/drawing/2014/main" id="{16C0CCF4-32F1-DFCB-66AD-FE7A346E75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788" y="-1386866"/>
            <a:ext cx="6858000" cy="6858000"/>
          </a:xfrm>
          <a:prstGeom prst="rect">
            <a:avLst/>
          </a:prstGeom>
        </p:spPr>
      </p:pic>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455612" y="1066800"/>
            <a:ext cx="2819400" cy="1700784"/>
          </a:xfrm>
          <a:prstGeom prst="rect">
            <a:avLst/>
          </a:prstGeom>
        </p:spPr>
        <p:txBody>
          <a:bodyPr>
            <a:noAutofit/>
          </a:bodyPr>
          <a:lstStyle>
            <a:lvl1pPr>
              <a:defRPr sz="3200" cap="none">
                <a:solidFill>
                  <a:schemeClr val="accent4"/>
                </a:solidFill>
              </a:defRPr>
            </a:lvl1pPr>
          </a:lstStyle>
          <a:p>
            <a:r>
              <a:rPr lang="en-US"/>
              <a:t>Click To Edit Master Title Style</a:t>
            </a:r>
          </a:p>
        </p:txBody>
      </p:sp>
      <p:sp>
        <p:nvSpPr>
          <p:cNvPr id="6" name="Text Placeholder 5">
            <a:extLst>
              <a:ext uri="{FF2B5EF4-FFF2-40B4-BE49-F238E27FC236}">
                <a16:creationId xmlns:a16="http://schemas.microsoft.com/office/drawing/2014/main" id="{EE07F1E6-A18B-690C-5FB2-7C2E826BF860}"/>
              </a:ext>
            </a:extLst>
          </p:cNvPr>
          <p:cNvSpPr>
            <a:spLocks noGrp="1"/>
          </p:cNvSpPr>
          <p:nvPr>
            <p:ph type="body" sz="quarter" idx="14"/>
          </p:nvPr>
        </p:nvSpPr>
        <p:spPr>
          <a:xfrm>
            <a:off x="3427413" y="3276600"/>
            <a:ext cx="3733800" cy="29686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60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7D055-3A06-CD06-8E60-FCE992619BE1}"/>
              </a:ext>
            </a:extLst>
          </p:cNvPr>
          <p:cNvSpPr/>
          <p:nvPr userDrawn="1"/>
        </p:nvSpPr>
        <p:spPr>
          <a:xfrm>
            <a:off x="4869" y="1"/>
            <a:ext cx="12183955" cy="5715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612" y="685800"/>
            <a:ext cx="2531298" cy="1645920"/>
          </a:xfrm>
          <a:prstGeom prst="rect">
            <a:avLst/>
          </a:prstGeom>
        </p:spPr>
        <p:txBody>
          <a:bodyPr anchor="t">
            <a:noAutofit/>
          </a:bodyPr>
          <a:lstStyle>
            <a:lvl1pPr algn="l">
              <a:lnSpc>
                <a:spcPct val="90000"/>
              </a:lnSpc>
              <a:defRPr sz="4800" b="0" cap="none" baseline="0">
                <a:solidFill>
                  <a:schemeClr val="accent4"/>
                </a:solidFill>
              </a:defRPr>
            </a:lvl1pPr>
          </a:lstStyle>
          <a:p>
            <a:endParaRPr lang="en-US"/>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3403026" cy="711200"/>
          </a:xfrm>
          <a:prstGeom prst="rect">
            <a:avLst/>
          </a:prstGeom>
        </p:spPr>
        <p:txBody>
          <a:bodyPr anchor="t">
            <a:noAutofit/>
          </a:bodyPr>
          <a:lstStyle>
            <a:lvl1pPr marL="0" indent="0">
              <a:lnSpc>
                <a:spcPct val="90000"/>
              </a:lnSpc>
              <a:spcBef>
                <a:spcPts val="0"/>
              </a:spcBef>
              <a:buNone/>
              <a:defRPr sz="2400" b="1" i="0" cap="none" baseline="0">
                <a:solidFill>
                  <a:schemeClr val="accent2"/>
                </a:solidFill>
                <a:latin typeface="DM Sans 14p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9849" y="1682496"/>
            <a:ext cx="3396930" cy="1316736"/>
          </a:xfrm>
          <a:prstGeom prst="rect">
            <a:avLst/>
          </a:prstGeom>
        </p:spPr>
        <p:txBody>
          <a:bodyPr>
            <a:noAutofit/>
          </a:bodyPr>
          <a:lstStyle>
            <a:lvl1pPr>
              <a:lnSpc>
                <a:spcPct val="100000"/>
              </a:lnSpc>
              <a:spcBef>
                <a:spcPts val="1200"/>
              </a:spcBef>
              <a:buClr>
                <a:schemeClr val="accent2">
                  <a:lumMod val="20000"/>
                  <a:lumOff val="80000"/>
                </a:schemeClr>
              </a:buClr>
              <a:defRPr sz="1600">
                <a:solidFill>
                  <a:schemeClr val="tx1"/>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endParaRP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9848" y="3299087"/>
            <a:ext cx="3396929" cy="711200"/>
          </a:xfrm>
          <a:prstGeom prst="rect">
            <a:avLst/>
          </a:prstGeom>
        </p:spPr>
        <p:txBody>
          <a:bodyPr anchor="t">
            <a:noAutofit/>
          </a:bodyPr>
          <a:lstStyle>
            <a:lvl1pPr marL="0" indent="0">
              <a:lnSpc>
                <a:spcPct val="90000"/>
              </a:lnSpc>
              <a:spcBef>
                <a:spcPts val="0"/>
              </a:spcBef>
              <a:buNone/>
              <a:defRPr sz="2400" b="1" i="0" cap="none" baseline="0">
                <a:solidFill>
                  <a:schemeClr val="accent2"/>
                </a:solidFill>
                <a:latin typeface="DM Sans 14p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9848" y="4127637"/>
            <a:ext cx="3396928" cy="1316736"/>
          </a:xfrm>
          <a:prstGeom prst="rect">
            <a:avLst/>
          </a:prstGeom>
        </p:spPr>
        <p:txBody>
          <a:bodyPr>
            <a:noAutofit/>
          </a:bodyPr>
          <a:lstStyle>
            <a:lvl1pPr>
              <a:lnSpc>
                <a:spcPct val="100000"/>
              </a:lnSpc>
              <a:spcBef>
                <a:spcPts val="1200"/>
              </a:spcBef>
              <a:buClr>
                <a:schemeClr val="accent2">
                  <a:lumMod val="20000"/>
                  <a:lumOff val="80000"/>
                </a:schemeClr>
              </a:buClr>
              <a:defRPr sz="1600">
                <a:solidFill>
                  <a:schemeClr val="tx1"/>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endParaRPr/>
          </a:p>
        </p:txBody>
      </p:sp>
    </p:spTree>
    <p:extLst>
      <p:ext uri="{BB962C8B-B14F-4D97-AF65-F5344CB8AC3E}">
        <p14:creationId xmlns:p14="http://schemas.microsoft.com/office/powerpoint/2010/main" val="204506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012" y="410029"/>
            <a:ext cx="10058400" cy="1418771"/>
          </a:xfrm>
          <a:prstGeom prst="rect">
            <a:avLst/>
          </a:prstGeom>
        </p:spPr>
        <p:txBody>
          <a:bodyPr/>
          <a:lstStyle>
            <a:lvl1pPr>
              <a:defRPr cap="none"/>
            </a:lvl1pPr>
          </a:lstStyle>
          <a:p>
            <a:r>
              <a:rPr lang="en-US"/>
              <a:t>Click To Edit Master Title Style</a:t>
            </a:r>
          </a:p>
        </p:txBody>
      </p:sp>
      <p:sp>
        <p:nvSpPr>
          <p:cNvPr id="5" name="Slide Number Placeholder 4"/>
          <p:cNvSpPr>
            <a:spLocks noGrp="1"/>
          </p:cNvSpPr>
          <p:nvPr>
            <p:ph type="sldNum" sz="quarter" idx="12"/>
          </p:nvPr>
        </p:nvSpPr>
        <p:spPr>
          <a:xfrm>
            <a:off x="11409109" y="6245352"/>
            <a:ext cx="548640" cy="457200"/>
          </a:xfrm>
          <a:prstGeom prst="rect">
            <a:avLst/>
          </a:prstGeom>
        </p:spPr>
        <p:txBody>
          <a:bodyPr/>
          <a:lstStyle>
            <a:lvl1pPr>
              <a:defRPr>
                <a:solidFill>
                  <a:schemeClr val="accent1"/>
                </a:solidFill>
              </a:defRPr>
            </a:lvl1pPr>
          </a:lstStyle>
          <a:p>
            <a:fld id="{DF28FB93-0A08-4E7D-8E63-9EFA29F1E093}" type="slidenum">
              <a:rPr lang="en-CA" smtClean="0"/>
              <a:pPr/>
              <a:t>‹#›</a:t>
            </a:fld>
            <a:endParaRPr lang="en-CA"/>
          </a:p>
        </p:txBody>
      </p:sp>
    </p:spTree>
    <p:extLst>
      <p:ext uri="{BB962C8B-B14F-4D97-AF65-F5344CB8AC3E}">
        <p14:creationId xmlns:p14="http://schemas.microsoft.com/office/powerpoint/2010/main" val="381649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09109" y="6245352"/>
            <a:ext cx="548640" cy="457200"/>
          </a:xfrm>
          <a:prstGeom prst="rect">
            <a:avLst/>
          </a:prstGeom>
        </p:spPr>
        <p:txBody>
          <a:bodyPr/>
          <a:lstStyle/>
          <a:p>
            <a:fld id="{DF28FB93-0A08-4E7D-8E63-9EFA29F1E093}" type="slidenum">
              <a:rPr/>
              <a:pPr/>
              <a:t>‹#›</a:t>
            </a:fld>
            <a:endParaRPr/>
          </a:p>
        </p:txBody>
      </p:sp>
      <p:sp>
        <p:nvSpPr>
          <p:cNvPr id="5" name="Rectangle 4">
            <a:extLst>
              <a:ext uri="{FF2B5EF4-FFF2-40B4-BE49-F238E27FC236}">
                <a16:creationId xmlns:a16="http://schemas.microsoft.com/office/drawing/2014/main" id="{E379DD4F-C52D-6B95-DFA2-93D39818A168}"/>
              </a:ext>
            </a:extLst>
          </p:cNvPr>
          <p:cNvSpPr/>
          <p:nvPr userDrawn="1"/>
        </p:nvSpPr>
        <p:spPr>
          <a:xfrm>
            <a:off x="0" y="4038600"/>
            <a:ext cx="12188825" cy="2819400"/>
          </a:xfrm>
          <a:prstGeom prst="rect">
            <a:avLst/>
          </a:prstGeom>
          <a:solidFill>
            <a:schemeClr val="bg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148087D3-6565-5A16-4BD2-9C9491E729D9}"/>
              </a:ext>
            </a:extLst>
          </p:cNvPr>
          <p:cNvCxnSpPr>
            <a:cxnSpLocks/>
          </p:cNvCxnSpPr>
          <p:nvPr userDrawn="1"/>
        </p:nvCxnSpPr>
        <p:spPr>
          <a:xfrm>
            <a:off x="0" y="4038600"/>
            <a:ext cx="1218882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93F20D9E-48D9-3BDA-6FA6-C3EBED229109}"/>
              </a:ext>
            </a:extLst>
          </p:cNvPr>
          <p:cNvSpPr>
            <a:spLocks noGrp="1"/>
          </p:cNvSpPr>
          <p:nvPr>
            <p:ph type="body" sz="quarter" idx="14"/>
          </p:nvPr>
        </p:nvSpPr>
        <p:spPr>
          <a:xfrm>
            <a:off x="838200" y="2133600"/>
            <a:ext cx="7161212" cy="1525587"/>
          </a:xfrm>
          <a:prstGeom prst="rect">
            <a:avLst/>
          </a:prstGeom>
        </p:spPr>
        <p:txBody>
          <a:bodyPr/>
          <a:lstStyle>
            <a:lvl1pPr>
              <a:buClr>
                <a:schemeClr val="bg2"/>
              </a:buClr>
              <a:defRPr/>
            </a:lvl1pPr>
            <a:lvl2pPr>
              <a:buClr>
                <a:schemeClr val="bg2"/>
              </a:buClr>
              <a:defRPr/>
            </a:lvl2pPr>
            <a:lvl3pPr>
              <a:buClr>
                <a:schemeClr val="bg2"/>
              </a:buClr>
              <a:defRPr/>
            </a:lvl3pPr>
          </a:lstStyle>
          <a:p>
            <a:pPr lvl="0"/>
            <a:r>
              <a:rPr lang="en-US"/>
              <a:t>Click to edit Master text styles</a:t>
            </a:r>
          </a:p>
          <a:p>
            <a:pPr lvl="1"/>
            <a:r>
              <a:rPr lang="en-US"/>
              <a:t>Second level</a:t>
            </a:r>
          </a:p>
          <a:p>
            <a:pPr lvl="2"/>
            <a:r>
              <a:rPr lang="en-US"/>
              <a:t>Third level</a:t>
            </a:r>
          </a:p>
        </p:txBody>
      </p:sp>
      <p:sp>
        <p:nvSpPr>
          <p:cNvPr id="23" name="Title 22">
            <a:extLst>
              <a:ext uri="{FF2B5EF4-FFF2-40B4-BE49-F238E27FC236}">
                <a16:creationId xmlns:a16="http://schemas.microsoft.com/office/drawing/2014/main" id="{91039F8E-0845-1BD2-9DBC-3D0E8B93349C}"/>
              </a:ext>
            </a:extLst>
          </p:cNvPr>
          <p:cNvSpPr>
            <a:spLocks noGrp="1"/>
          </p:cNvSpPr>
          <p:nvPr>
            <p:ph type="title" hasCustomPrompt="1"/>
          </p:nvPr>
        </p:nvSpPr>
        <p:spPr>
          <a:xfrm>
            <a:off x="838201" y="365125"/>
            <a:ext cx="7161212" cy="1325563"/>
          </a:xfrm>
          <a:prstGeom prst="rect">
            <a:avLst/>
          </a:prstGeom>
        </p:spPr>
        <p:txBody>
          <a:bodyPr/>
          <a:lstStyle>
            <a:lvl1pPr>
              <a:defRPr cap="none"/>
            </a:lvl1pPr>
          </a:lstStyle>
          <a:p>
            <a:r>
              <a:rPr lang="en-US"/>
              <a:t>Click To Edit Master Title Style</a:t>
            </a:r>
          </a:p>
        </p:txBody>
      </p:sp>
      <p:sp>
        <p:nvSpPr>
          <p:cNvPr id="27" name="Text Placeholder 26">
            <a:extLst>
              <a:ext uri="{FF2B5EF4-FFF2-40B4-BE49-F238E27FC236}">
                <a16:creationId xmlns:a16="http://schemas.microsoft.com/office/drawing/2014/main" id="{A55B5E79-8433-B8F3-F29D-0390210D9641}"/>
              </a:ext>
            </a:extLst>
          </p:cNvPr>
          <p:cNvSpPr>
            <a:spLocks noGrp="1"/>
          </p:cNvSpPr>
          <p:nvPr>
            <p:ph type="body" sz="quarter" idx="15"/>
          </p:nvPr>
        </p:nvSpPr>
        <p:spPr>
          <a:xfrm>
            <a:off x="838200" y="4379913"/>
            <a:ext cx="7161213" cy="1865312"/>
          </a:xfrm>
          <a:prstGeom prst="rect">
            <a:avLst/>
          </a:prstGeo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28">
            <a:extLst>
              <a:ext uri="{FF2B5EF4-FFF2-40B4-BE49-F238E27FC236}">
                <a16:creationId xmlns:a16="http://schemas.microsoft.com/office/drawing/2014/main" id="{4DE2E766-65A2-1161-92A7-6978A2DF7DEE}"/>
              </a:ext>
            </a:extLst>
          </p:cNvPr>
          <p:cNvSpPr>
            <a:spLocks noGrp="1"/>
          </p:cNvSpPr>
          <p:nvPr>
            <p:ph type="pic" sz="quarter" idx="16"/>
          </p:nvPr>
        </p:nvSpPr>
        <p:spPr>
          <a:xfrm>
            <a:off x="8243215" y="0"/>
            <a:ext cx="3939540" cy="6858000"/>
          </a:xfrm>
          <a:prstGeom prst="rect">
            <a:avLst/>
          </a:prstGeom>
          <a:solidFill>
            <a:schemeClr val="accent4"/>
          </a:solidFill>
        </p:spPr>
        <p:txBody>
          <a:bodyPr/>
          <a:lstStyle/>
          <a:p>
            <a:endParaRPr lang="en-US"/>
          </a:p>
        </p:txBody>
      </p:sp>
    </p:spTree>
    <p:extLst>
      <p:ext uri="{BB962C8B-B14F-4D97-AF65-F5344CB8AC3E}">
        <p14:creationId xmlns:p14="http://schemas.microsoft.com/office/powerpoint/2010/main" val="283056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white and black background&#10;&#10;Description automatically generated">
            <a:extLst>
              <a:ext uri="{FF2B5EF4-FFF2-40B4-BE49-F238E27FC236}">
                <a16:creationId xmlns:a16="http://schemas.microsoft.com/office/drawing/2014/main" id="{7A6F897F-6ADF-74DE-1692-E0F5841708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95400"/>
            <a:ext cx="12188825" cy="5284997"/>
          </a:xfrm>
          <a:prstGeom prst="rect">
            <a:avLst/>
          </a:prstGeom>
        </p:spPr>
      </p:pic>
      <p:sp>
        <p:nvSpPr>
          <p:cNvPr id="2" name="Title 1">
            <a:extLst>
              <a:ext uri="{FF2B5EF4-FFF2-40B4-BE49-F238E27FC236}">
                <a16:creationId xmlns:a16="http://schemas.microsoft.com/office/drawing/2014/main" id="{16DBDFFC-0BB8-0D89-0E81-CE2C877A60F3}"/>
              </a:ext>
            </a:extLst>
          </p:cNvPr>
          <p:cNvSpPr>
            <a:spLocks noGrp="1"/>
          </p:cNvSpPr>
          <p:nvPr>
            <p:ph type="title"/>
          </p:nvPr>
        </p:nvSpPr>
        <p:spPr>
          <a:xfrm>
            <a:off x="684212" y="1681008"/>
            <a:ext cx="73152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303AFE2-C6B0-3587-8234-0F1E42A0E9F5}"/>
              </a:ext>
            </a:extLst>
          </p:cNvPr>
          <p:cNvSpPr>
            <a:spLocks noGrp="1"/>
          </p:cNvSpPr>
          <p:nvPr>
            <p:ph type="sldNum" sz="quarter" idx="10"/>
          </p:nvPr>
        </p:nvSpPr>
        <p:spPr>
          <a:xfrm>
            <a:off x="11409109" y="6245352"/>
            <a:ext cx="548640" cy="457200"/>
          </a:xfrm>
          <a:prstGeom prst="rect">
            <a:avLst/>
          </a:prstGeom>
        </p:spPr>
        <p:txBody>
          <a:bodyPr/>
          <a:lstStyle/>
          <a:p>
            <a:fld id="{DF28FB93-0A08-4E7D-8E63-9EFA29F1E093}" type="slidenum">
              <a:rPr lang="en-US" smtClean="0"/>
              <a:pPr/>
              <a:t>‹#›</a:t>
            </a:fld>
            <a:endParaRPr lang="en-US"/>
          </a:p>
        </p:txBody>
      </p:sp>
      <p:pic>
        <p:nvPicPr>
          <p:cNvPr id="11" name="Picture 10" descr="A logo with text on it&#10;&#10;Description automatically generated">
            <a:extLst>
              <a:ext uri="{FF2B5EF4-FFF2-40B4-BE49-F238E27FC236}">
                <a16:creationId xmlns:a16="http://schemas.microsoft.com/office/drawing/2014/main" id="{03CDE00C-8858-987F-5927-95C652F247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953" y="32017"/>
            <a:ext cx="3680233" cy="1564574"/>
          </a:xfrm>
          <a:prstGeom prst="rect">
            <a:avLst/>
          </a:prstGeom>
        </p:spPr>
      </p:pic>
      <p:sp>
        <p:nvSpPr>
          <p:cNvPr id="14" name="Text Placeholder 13">
            <a:extLst>
              <a:ext uri="{FF2B5EF4-FFF2-40B4-BE49-F238E27FC236}">
                <a16:creationId xmlns:a16="http://schemas.microsoft.com/office/drawing/2014/main" id="{E76CCAF6-BCE9-B06C-733F-60F60AAA7184}"/>
              </a:ext>
            </a:extLst>
          </p:cNvPr>
          <p:cNvSpPr>
            <a:spLocks noGrp="1"/>
          </p:cNvSpPr>
          <p:nvPr>
            <p:ph type="body" sz="quarter" idx="11"/>
          </p:nvPr>
        </p:nvSpPr>
        <p:spPr>
          <a:xfrm>
            <a:off x="684212" y="4416552"/>
            <a:ext cx="6629400" cy="182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773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202DCA-28E2-DEE3-5845-446B035CF6A3}"/>
              </a:ext>
            </a:extLst>
          </p:cNvPr>
          <p:cNvSpPr/>
          <p:nvPr userDrawn="1"/>
        </p:nvSpPr>
        <p:spPr>
          <a:xfrm>
            <a:off x="211136" y="5629373"/>
            <a:ext cx="5730875"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3BC4F3-4A1D-194E-822B-386959C6D816}"/>
              </a:ext>
            </a:extLst>
          </p:cNvPr>
          <p:cNvSpPr/>
          <p:nvPr userDrawn="1"/>
        </p:nvSpPr>
        <p:spPr>
          <a:xfrm>
            <a:off x="8532812" y="5562600"/>
            <a:ext cx="3505200" cy="1143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text&#10;&#10;Description automatically generated">
            <a:extLst>
              <a:ext uri="{FF2B5EF4-FFF2-40B4-BE49-F238E27FC236}">
                <a16:creationId xmlns:a16="http://schemas.microsoft.com/office/drawing/2014/main" id="{3BC3FA9A-E371-913D-D846-1B8B6F84CF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5062" y="4714973"/>
            <a:ext cx="7378700" cy="1828800"/>
          </a:xfrm>
          <a:prstGeom prst="rect">
            <a:avLst/>
          </a:prstGeom>
        </p:spPr>
      </p:pic>
    </p:spTree>
    <p:extLst>
      <p:ext uri="{BB962C8B-B14F-4D97-AF65-F5344CB8AC3E}">
        <p14:creationId xmlns:p14="http://schemas.microsoft.com/office/powerpoint/2010/main" val="178107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Ref idx="1001">
        <a:schemeClr val="bg2"/>
      </p:bgRef>
    </p:bg>
    <p:spTree>
      <p:nvGrpSpPr>
        <p:cNvPr id="1" name="Shape 8"/>
        <p:cNvGrpSpPr/>
        <p:nvPr/>
      </p:nvGrpSpPr>
      <p:grpSpPr>
        <a:xfrm>
          <a:off x="0" y="0"/>
          <a:ext cx="0" cy="0"/>
          <a:chOff x="0" y="0"/>
          <a:chExt cx="0" cy="0"/>
        </a:xfrm>
      </p:grpSpPr>
      <p:sp>
        <p:nvSpPr>
          <p:cNvPr id="48" name="Google Shape;48;p2"/>
          <p:cNvSpPr/>
          <p:nvPr userDrawn="1"/>
        </p:nvSpPr>
        <p:spPr>
          <a:xfrm>
            <a:off x="-214" y="0"/>
            <a:ext cx="12189253" cy="6858000"/>
          </a:xfrm>
          <a:custGeom>
            <a:avLst/>
            <a:gdLst/>
            <a:ahLst/>
            <a:cxnLst/>
            <a:rect l="l" t="t" r="r" b="b"/>
            <a:pathLst>
              <a:path w="287196" h="23822" extrusionOk="0">
                <a:moveTo>
                  <a:pt x="1" y="0"/>
                </a:moveTo>
                <a:lnTo>
                  <a:pt x="1" y="23822"/>
                </a:lnTo>
                <a:lnTo>
                  <a:pt x="287196" y="23822"/>
                </a:lnTo>
                <a:lnTo>
                  <a:pt x="287196" y="0"/>
                </a:ln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399" b="0" i="0">
              <a:latin typeface="Calibri" panose="020F0502020204030204" pitchFamily="34" charset="0"/>
              <a:cs typeface="Calibri" panose="020F0502020204030204" pitchFamily="34" charset="0"/>
            </a:endParaRPr>
          </a:p>
        </p:txBody>
      </p:sp>
      <p:sp>
        <p:nvSpPr>
          <p:cNvPr id="49" name="Google Shape;49;p2"/>
          <p:cNvSpPr txBox="1">
            <a:spLocks noGrp="1"/>
          </p:cNvSpPr>
          <p:nvPr>
            <p:ph type="ctrTitle"/>
          </p:nvPr>
        </p:nvSpPr>
        <p:spPr>
          <a:xfrm>
            <a:off x="863375" y="1721000"/>
            <a:ext cx="10462075"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7332" b="0" i="0">
                <a:solidFill>
                  <a:schemeClr val="tx1"/>
                </a:solidFill>
                <a:latin typeface="Calibri" panose="020F0502020204030204" pitchFamily="34" charset="0"/>
                <a:cs typeface="Calibri" panose="020F0502020204030204"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50" name="Google Shape;50;p2"/>
          <p:cNvSpPr txBox="1">
            <a:spLocks noGrp="1"/>
          </p:cNvSpPr>
          <p:nvPr>
            <p:ph type="subTitle" idx="1"/>
          </p:nvPr>
        </p:nvSpPr>
        <p:spPr>
          <a:xfrm>
            <a:off x="863375" y="4526167"/>
            <a:ext cx="10462072" cy="610800"/>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2000" b="0" i="0">
                <a:solidFill>
                  <a:schemeClr val="tx1"/>
                </a:solidFill>
                <a:latin typeface="Calibri" panose="020F0502020204030204" pitchFamily="34" charset="0"/>
                <a:ea typeface="Calibri" panose="020F0502020204030204" pitchFamily="34" charset="0"/>
                <a:cs typeface="Calibri" panose="020F0502020204030204" pitchFamily="34" charset="0"/>
                <a:sym typeface="Manjari"/>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Tree>
    <p:extLst>
      <p:ext uri="{BB962C8B-B14F-4D97-AF65-F5344CB8AC3E}">
        <p14:creationId xmlns:p14="http://schemas.microsoft.com/office/powerpoint/2010/main" val="118592107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6"/>
        <p:cNvGrpSpPr/>
        <p:nvPr/>
      </p:nvGrpSpPr>
      <p:grpSpPr>
        <a:xfrm>
          <a:off x="0" y="0"/>
          <a:ext cx="0" cy="0"/>
          <a:chOff x="0" y="0"/>
          <a:chExt cx="0" cy="0"/>
        </a:xfrm>
      </p:grpSpPr>
      <p:sp>
        <p:nvSpPr>
          <p:cNvPr id="2" name="Rectangle 1">
            <a:extLst>
              <a:ext uri="{FF2B5EF4-FFF2-40B4-BE49-F238E27FC236}">
                <a16:creationId xmlns:a16="http://schemas.microsoft.com/office/drawing/2014/main" id="{380AE456-B54E-24D3-BA6F-AFF3C546DF72}"/>
              </a:ext>
            </a:extLst>
          </p:cNvPr>
          <p:cNvSpPr/>
          <p:nvPr userDrawn="1"/>
        </p:nvSpPr>
        <p:spPr>
          <a:xfrm>
            <a:off x="1" y="0"/>
            <a:ext cx="12188824" cy="1540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08" name="Google Shape;108;p6"/>
          <p:cNvSpPr txBox="1">
            <a:spLocks noGrp="1"/>
          </p:cNvSpPr>
          <p:nvPr>
            <p:ph type="title"/>
          </p:nvPr>
        </p:nvSpPr>
        <p:spPr>
          <a:xfrm>
            <a:off x="863375" y="697367"/>
            <a:ext cx="10462075" cy="722000"/>
          </a:xfrm>
          <a:prstGeom prst="rect">
            <a:avLst/>
          </a:prstGeom>
        </p:spPr>
        <p:txBody>
          <a:bodyPr spcFirstLastPara="1" wrap="square" lIns="0" tIns="91425" rIns="91425" bIns="91425" anchor="b" anchorCtr="0">
            <a:noAutofit/>
          </a:bodyPr>
          <a:lstStyle>
            <a:lvl1pPr lvl="0" algn="l" rtl="0">
              <a:spcBef>
                <a:spcPts val="0"/>
              </a:spcBef>
              <a:spcAft>
                <a:spcPts val="0"/>
              </a:spcAft>
              <a:buSzPts val="2400"/>
              <a:buNone/>
              <a:defRPr b="0" i="0">
                <a:solidFill>
                  <a:schemeClr val="tx1"/>
                </a:solidFill>
                <a:latin typeface="Calibri" panose="020F0502020204030204" pitchFamily="34" charset="0"/>
                <a:cs typeface="Calibri" panose="020F0502020204030204" pitchFamily="34" charset="0"/>
              </a:defRPr>
            </a:lvl1pPr>
            <a:lvl2pPr lvl="1" rtl="0">
              <a:spcBef>
                <a:spcPts val="0"/>
              </a:spcBef>
              <a:spcAft>
                <a:spcPts val="0"/>
              </a:spcAft>
              <a:buSzPts val="2400"/>
              <a:buNone/>
              <a:defRPr sz="3199"/>
            </a:lvl2pPr>
            <a:lvl3pPr lvl="2" rtl="0">
              <a:spcBef>
                <a:spcPts val="0"/>
              </a:spcBef>
              <a:spcAft>
                <a:spcPts val="0"/>
              </a:spcAft>
              <a:buSzPts val="2400"/>
              <a:buNone/>
              <a:defRPr sz="3199"/>
            </a:lvl3pPr>
            <a:lvl4pPr lvl="3" rtl="0">
              <a:spcBef>
                <a:spcPts val="0"/>
              </a:spcBef>
              <a:spcAft>
                <a:spcPts val="0"/>
              </a:spcAft>
              <a:buSzPts val="2400"/>
              <a:buNone/>
              <a:defRPr sz="3199"/>
            </a:lvl4pPr>
            <a:lvl5pPr lvl="4" rtl="0">
              <a:spcBef>
                <a:spcPts val="0"/>
              </a:spcBef>
              <a:spcAft>
                <a:spcPts val="0"/>
              </a:spcAft>
              <a:buSzPts val="2400"/>
              <a:buNone/>
              <a:defRPr sz="3199"/>
            </a:lvl5pPr>
            <a:lvl6pPr lvl="5" rtl="0">
              <a:spcBef>
                <a:spcPts val="0"/>
              </a:spcBef>
              <a:spcAft>
                <a:spcPts val="0"/>
              </a:spcAft>
              <a:buSzPts val="2400"/>
              <a:buNone/>
              <a:defRPr sz="3199"/>
            </a:lvl6pPr>
            <a:lvl7pPr lvl="6" rtl="0">
              <a:spcBef>
                <a:spcPts val="0"/>
              </a:spcBef>
              <a:spcAft>
                <a:spcPts val="0"/>
              </a:spcAft>
              <a:buSzPts val="2400"/>
              <a:buNone/>
              <a:defRPr sz="3199"/>
            </a:lvl7pPr>
            <a:lvl8pPr lvl="7" rtl="0">
              <a:spcBef>
                <a:spcPts val="0"/>
              </a:spcBef>
              <a:spcAft>
                <a:spcPts val="0"/>
              </a:spcAft>
              <a:buSzPts val="2400"/>
              <a:buNone/>
              <a:defRPr sz="3199"/>
            </a:lvl8pPr>
            <a:lvl9pPr lvl="8" rtl="0">
              <a:spcBef>
                <a:spcPts val="0"/>
              </a:spcBef>
              <a:spcAft>
                <a:spcPts val="0"/>
              </a:spcAft>
              <a:buSzPts val="2400"/>
              <a:buNone/>
              <a:defRPr sz="3199"/>
            </a:lvl9pPr>
          </a:lstStyle>
          <a:p>
            <a:endParaRPr/>
          </a:p>
        </p:txBody>
      </p:sp>
      <p:sp>
        <p:nvSpPr>
          <p:cNvPr id="3" name="Google Shape;741;p29">
            <a:extLst>
              <a:ext uri="{FF2B5EF4-FFF2-40B4-BE49-F238E27FC236}">
                <a16:creationId xmlns:a16="http://schemas.microsoft.com/office/drawing/2014/main" id="{F70D9400-A7E9-554B-0AAB-18AD73970259}"/>
              </a:ext>
            </a:extLst>
          </p:cNvPr>
          <p:cNvSpPr txBox="1">
            <a:spLocks noGrp="1"/>
          </p:cNvSpPr>
          <p:nvPr>
            <p:ph type="subTitle" idx="1"/>
          </p:nvPr>
        </p:nvSpPr>
        <p:spPr>
          <a:xfrm>
            <a:off x="863376" y="1794933"/>
            <a:ext cx="6738811" cy="4337700"/>
          </a:xfrm>
          <a:prstGeom prst="rect">
            <a:avLst/>
          </a:prstGeom>
        </p:spPr>
        <p:txBody>
          <a:bodyPr spcFirstLastPara="1" wrap="square" lIns="0" tIns="91425" rIns="91425" bIns="91425" anchor="t" anchorCtr="0">
            <a:noAutofit/>
          </a:bodyPr>
          <a:lstStyle>
            <a:lvl1pPr marL="355511" lvl="0" indent="-355511" rtl="0">
              <a:spcBef>
                <a:spcPts val="0"/>
              </a:spcBef>
              <a:spcAft>
                <a:spcPts val="0"/>
              </a:spcAft>
              <a:buSzPts val="1600"/>
              <a:buChar char="●"/>
              <a:tabLst/>
              <a:defRPr sz="2133" b="0" i="0">
                <a:latin typeface="Calibri" panose="020F0502020204030204" pitchFamily="34" charset="0"/>
                <a:cs typeface="Calibri" panose="020F0502020204030204" pitchFamily="34" charset="0"/>
              </a:defRPr>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a:endParaRPr/>
          </a:p>
        </p:txBody>
      </p:sp>
    </p:spTree>
    <p:extLst>
      <p:ext uri="{BB962C8B-B14F-4D97-AF65-F5344CB8AC3E}">
        <p14:creationId xmlns:p14="http://schemas.microsoft.com/office/powerpoint/2010/main" val="1996482554"/>
      </p:ext>
    </p:extLst>
  </p:cSld>
  <p:clrMapOvr>
    <a:masterClrMapping/>
  </p:clrMapOvr>
  <p:hf hdr="0" ft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172200"/>
          </a:xfrm>
          <a:prstGeom prst="rect">
            <a:avLst/>
          </a:prstGeom>
          <a:solidFill>
            <a:schemeClr val="accent4"/>
          </a:solidFill>
        </p:spPr>
        <p:txBody>
          <a:bodyPr anchor="ctr"/>
          <a:lstStyle>
            <a:lvl1pPr marL="0" indent="0" algn="ctr">
              <a:buNone/>
              <a:defRPr/>
            </a:lvl1pPr>
          </a:lstStyle>
          <a:p>
            <a:endParaRPr lang="en-US"/>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4178808" y="640080"/>
            <a:ext cx="7397496" cy="1773936"/>
          </a:xfrm>
          <a:prstGeom prst="rect">
            <a:avLst/>
          </a:prstGeom>
        </p:spPr>
        <p:txBody>
          <a:bodyPr anchor="t" anchorCtr="0"/>
          <a:lstStyle>
            <a:lvl1pPr>
              <a:defRPr cap="none"/>
            </a:lvl1pPr>
          </a:lstStyle>
          <a:p>
            <a:r>
              <a:rPr lang="en-US"/>
              <a:t>Click to Edit Master Title Style</a:t>
            </a:r>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a:prstGeom prst="rect">
            <a:avLst/>
          </a:prstGeo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535860" y="0"/>
            <a:ext cx="2587752" cy="6858000"/>
          </a:xfrm>
          <a:prstGeom prst="rect">
            <a:avLst/>
          </a:prstGeom>
          <a:solidFill>
            <a:schemeClr val="accent4"/>
          </a:solidFill>
        </p:spPr>
        <p:txBody>
          <a:bodyPr anchor="ctr"/>
          <a:lstStyle>
            <a:lvl1pPr marL="0" indent="0" algn="ctr">
              <a:buNone/>
              <a:defRPr/>
            </a:lvl1pPr>
          </a:lstStyle>
          <a:p>
            <a:endParaRPr lang="en-US"/>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a:prstGeom prst="rect">
            <a:avLst/>
          </a:prstGeom>
        </p:spPr>
        <p:txBody>
          <a:bodyPr>
            <a:noAutofit/>
          </a:bodyPr>
          <a:lstStyle>
            <a:lvl1pPr>
              <a:spcBef>
                <a:spcPts val="1200"/>
              </a:spcBef>
              <a:buClr>
                <a:schemeClr val="bg2"/>
              </a:buClr>
              <a:defRPr sz="1200">
                <a:solidFill>
                  <a:schemeClr val="tx1"/>
                </a:solidFill>
              </a:defRPr>
            </a:lvl1pPr>
            <a:lvl2pPr>
              <a:spcBef>
                <a:spcPts val="1200"/>
              </a:spcBef>
              <a:buClr>
                <a:schemeClr val="bg2"/>
              </a:buClr>
              <a:defRPr sz="1200">
                <a:solidFill>
                  <a:schemeClr val="tx1"/>
                </a:solidFill>
              </a:defRPr>
            </a:lvl2pPr>
            <a:lvl3pPr>
              <a:spcBef>
                <a:spcPts val="1200"/>
              </a:spcBef>
              <a:buClr>
                <a:schemeClr val="bg2"/>
              </a:buClr>
              <a:defRPr sz="1200">
                <a:solidFill>
                  <a:schemeClr val="tx1"/>
                </a:solidFill>
              </a:defRPr>
            </a:lvl3pPr>
            <a:lvl4pPr>
              <a:spcBef>
                <a:spcPts val="1200"/>
              </a:spcBef>
              <a:buClr>
                <a:schemeClr val="bg2"/>
              </a:buClr>
              <a:defRPr sz="1200">
                <a:solidFill>
                  <a:schemeClr val="tx1"/>
                </a:solidFill>
              </a:defRPr>
            </a:lvl4pPr>
            <a:lvl5pPr>
              <a:spcBef>
                <a:spcPts val="1200"/>
              </a:spcBef>
              <a:buClr>
                <a:schemeClr val="bg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640080" y="640080"/>
            <a:ext cx="6858000" cy="1700784"/>
          </a:xfrm>
          <a:prstGeom prst="rect">
            <a:avLst/>
          </a:prstGeom>
        </p:spPr>
        <p:txBody>
          <a:bodyPr/>
          <a:lstStyle>
            <a:lvl1pPr>
              <a:defRPr cap="none">
                <a:solidFill>
                  <a:schemeClr val="tx2"/>
                </a:solidFill>
              </a:defRPr>
            </a:lvl1pPr>
          </a:lstStyle>
          <a:p>
            <a:r>
              <a:rPr lang="en-US"/>
              <a:t>Click To Edit Master Title Style</a:t>
            </a:r>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343400"/>
            <a:ext cx="7242048" cy="1752600"/>
          </a:xfrm>
          <a:prstGeom prst="rect">
            <a:avLst/>
          </a:prstGeom>
        </p:spPr>
        <p:txBody>
          <a:bodyPr>
            <a:normAutofit/>
          </a:bodyPr>
          <a:lstStyle>
            <a:lvl1pPr>
              <a:buClr>
                <a:schemeClr val="bg2"/>
              </a:buClr>
              <a:defRPr sz="1200">
                <a:solidFill>
                  <a:schemeClr val="tx1"/>
                </a:solidFill>
              </a:defRPr>
            </a:lvl1pPr>
            <a:lvl2pPr>
              <a:buClr>
                <a:schemeClr val="bg2"/>
              </a:buClr>
              <a:defRPr sz="1200">
                <a:solidFill>
                  <a:schemeClr val="tx1"/>
                </a:solidFill>
              </a:defRPr>
            </a:lvl2pPr>
            <a:lvl3pPr>
              <a:buClr>
                <a:schemeClr val="bg2"/>
              </a:buClr>
              <a:defRPr sz="1200">
                <a:solidFill>
                  <a:schemeClr val="tx1"/>
                </a:solidFill>
              </a:defRPr>
            </a:lvl3pPr>
            <a:lvl4pPr>
              <a:buClr>
                <a:schemeClr val="bg2"/>
              </a:buClr>
              <a:defRPr sz="1200">
                <a:solidFill>
                  <a:schemeClr val="tx1"/>
                </a:solidFill>
              </a:defRPr>
            </a:lvl4pPr>
            <a:lvl5pPr>
              <a:buClr>
                <a:schemeClr val="bg2"/>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638F-ADFB-4A92-E682-93314E12FB9D}"/>
              </a:ext>
            </a:extLst>
          </p:cNvPr>
          <p:cNvSpPr>
            <a:spLocks noGrp="1"/>
          </p:cNvSpPr>
          <p:nvPr>
            <p:ph type="title" hasCustomPrompt="1"/>
          </p:nvPr>
        </p:nvSpPr>
        <p:spPr>
          <a:xfrm>
            <a:off x="838201" y="978554"/>
            <a:ext cx="8228012" cy="1325563"/>
          </a:xfrm>
          <a:prstGeom prst="rect">
            <a:avLst/>
          </a:prstGeom>
        </p:spPr>
        <p:txBody>
          <a:bodyPr/>
          <a:lstStyle>
            <a:lvl1pPr>
              <a:defRPr cap="none"/>
            </a:lvl1pPr>
          </a:lstStyle>
          <a:p>
            <a:r>
              <a:rPr lang="en-US"/>
              <a:t>Click To Edit Master Title Style</a:t>
            </a:r>
          </a:p>
        </p:txBody>
      </p:sp>
      <p:sp>
        <p:nvSpPr>
          <p:cNvPr id="5" name="Text Placeholder 4">
            <a:extLst>
              <a:ext uri="{FF2B5EF4-FFF2-40B4-BE49-F238E27FC236}">
                <a16:creationId xmlns:a16="http://schemas.microsoft.com/office/drawing/2014/main" id="{F60B801B-66A1-7F03-DD6E-830D7773298E}"/>
              </a:ext>
            </a:extLst>
          </p:cNvPr>
          <p:cNvSpPr>
            <a:spLocks noGrp="1"/>
          </p:cNvSpPr>
          <p:nvPr>
            <p:ph type="body" sz="quarter" idx="11"/>
          </p:nvPr>
        </p:nvSpPr>
        <p:spPr>
          <a:xfrm>
            <a:off x="828146" y="3265500"/>
            <a:ext cx="4875212" cy="1101852"/>
          </a:xfrm>
          <a:prstGeom prst="rect">
            <a:avLst/>
          </a:prstGeom>
          <a:ln>
            <a:noFill/>
          </a:ln>
        </p:spPr>
        <p:txBody>
          <a:bodyPr/>
          <a:lstStyle>
            <a:lvl1pPr marL="0" indent="0">
              <a:buClr>
                <a:schemeClr val="bg2"/>
              </a:buClr>
              <a:buNone/>
              <a:defRPr sz="3200" b="1" i="0">
                <a:solidFill>
                  <a:schemeClr val="accent2"/>
                </a:solidFill>
                <a:latin typeface="DM Sans 14pt Black" pitchFamily="2" charset="77"/>
              </a:defRPr>
            </a:lvl1pPr>
            <a:lvl2pPr marL="301752" indent="0">
              <a:buClr>
                <a:schemeClr val="bg2"/>
              </a:buClr>
              <a:buNone/>
              <a:defRPr>
                <a:solidFill>
                  <a:srgbClr val="735BBD"/>
                </a:solidFill>
              </a:defRPr>
            </a:lvl2pPr>
            <a:lvl3pPr marL="603504" indent="0">
              <a:buClr>
                <a:schemeClr val="bg2"/>
              </a:buClr>
              <a:buNone/>
              <a:defRPr>
                <a:solidFill>
                  <a:srgbClr val="735BBD"/>
                </a:solidFill>
              </a:defRPr>
            </a:lvl3pPr>
            <a:lvl4pPr marL="905256" indent="0">
              <a:buClr>
                <a:schemeClr val="bg2"/>
              </a:buClr>
              <a:buNone/>
              <a:defRPr>
                <a:solidFill>
                  <a:srgbClr val="735BBD"/>
                </a:solidFill>
              </a:defRPr>
            </a:lvl4pPr>
            <a:lvl5pPr marL="1207008" indent="0">
              <a:buClr>
                <a:schemeClr val="bg2"/>
              </a:buClr>
              <a:buNone/>
              <a:defRPr b="1" i="0" u="sng" baseline="0">
                <a:solidFill>
                  <a:srgbClr val="735BBD"/>
                </a:solidFill>
                <a:uFill>
                  <a:solidFill>
                    <a:schemeClr val="bg2"/>
                  </a:solidFill>
                </a:uFill>
                <a:latin typeface="DM Sans 14pt" pitchFamily="2" charset="77"/>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1CA18E17-8C92-0900-9546-B2F7134BBF84}"/>
              </a:ext>
            </a:extLst>
          </p:cNvPr>
          <p:cNvCxnSpPr>
            <a:cxnSpLocks/>
          </p:cNvCxnSpPr>
          <p:nvPr userDrawn="1"/>
        </p:nvCxnSpPr>
        <p:spPr>
          <a:xfrm>
            <a:off x="828146" y="4553883"/>
            <a:ext cx="4875212" cy="0"/>
          </a:xfrm>
          <a:prstGeom prst="line">
            <a:avLst/>
          </a:prstGeom>
          <a:ln w="28575">
            <a:solidFill>
              <a:srgbClr val="BCCEC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DE5863-9278-CEC8-AA7A-805B8E2F0241}"/>
              </a:ext>
            </a:extLst>
          </p:cNvPr>
          <p:cNvCxnSpPr>
            <a:cxnSpLocks/>
          </p:cNvCxnSpPr>
          <p:nvPr userDrawn="1"/>
        </p:nvCxnSpPr>
        <p:spPr>
          <a:xfrm>
            <a:off x="6323012" y="4545291"/>
            <a:ext cx="4875212" cy="0"/>
          </a:xfrm>
          <a:prstGeom prst="line">
            <a:avLst/>
          </a:prstGeom>
          <a:ln w="28575">
            <a:solidFill>
              <a:srgbClr val="BCCECB"/>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0B45F5F6-28EC-2AF8-65F9-AF9CF05705EB}"/>
              </a:ext>
            </a:extLst>
          </p:cNvPr>
          <p:cNvSpPr>
            <a:spLocks noGrp="1"/>
          </p:cNvSpPr>
          <p:nvPr>
            <p:ph type="body" sz="quarter" idx="14" hasCustomPrompt="1"/>
          </p:nvPr>
        </p:nvSpPr>
        <p:spPr>
          <a:xfrm>
            <a:off x="838200" y="4724400"/>
            <a:ext cx="4865688" cy="1295400"/>
          </a:xfrm>
          <a:prstGeom prst="rect">
            <a:avLst/>
          </a:prstGeom>
        </p:spPr>
        <p:txBody>
          <a:bodyPr/>
          <a:lstStyle>
            <a:lvl2pPr marL="301752" indent="0">
              <a:buNone/>
              <a:defRPr/>
            </a:lvl2pPr>
            <a:lvl3pPr marL="603504" indent="0">
              <a:buNone/>
              <a:defRPr/>
            </a:lvl3pPr>
          </a:lstStyle>
          <a:p>
            <a:pPr lvl="1"/>
            <a:r>
              <a:rPr lang="en-US"/>
              <a:t>Second level</a:t>
            </a:r>
          </a:p>
          <a:p>
            <a:pPr lvl="2"/>
            <a:endParaRPr lang="en-US"/>
          </a:p>
        </p:txBody>
      </p:sp>
      <p:sp>
        <p:nvSpPr>
          <p:cNvPr id="20" name="Text Placeholder 19">
            <a:extLst>
              <a:ext uri="{FF2B5EF4-FFF2-40B4-BE49-F238E27FC236}">
                <a16:creationId xmlns:a16="http://schemas.microsoft.com/office/drawing/2014/main" id="{B382DFD2-80ED-272A-9B5A-527108ACA3D9}"/>
              </a:ext>
            </a:extLst>
          </p:cNvPr>
          <p:cNvSpPr>
            <a:spLocks noGrp="1"/>
          </p:cNvSpPr>
          <p:nvPr>
            <p:ph type="body" sz="quarter" idx="15"/>
          </p:nvPr>
        </p:nvSpPr>
        <p:spPr>
          <a:xfrm>
            <a:off x="6246813" y="3265488"/>
            <a:ext cx="4951412" cy="1101725"/>
          </a:xfrm>
          <a:prstGeom prst="rect">
            <a:avLst/>
          </a:prstGeom>
        </p:spPr>
        <p:txBody>
          <a:bodyPr/>
          <a:lstStyle>
            <a:lvl1pPr marL="0" indent="0">
              <a:buNone/>
              <a:defRPr sz="3200" b="1" i="0">
                <a:solidFill>
                  <a:schemeClr val="accent2"/>
                </a:solidFill>
                <a:latin typeface="DM Sans 14pt Black" pitchFamily="2" charset="77"/>
              </a:defRPr>
            </a:lvl1pPr>
            <a:lvl2pPr marL="301752" indent="0">
              <a:buNone/>
              <a:defRPr/>
            </a:lvl2pPr>
          </a:lstStyle>
          <a:p>
            <a:pPr lvl="0"/>
            <a:r>
              <a:rPr lang="en-US"/>
              <a:t>Click to edit Master text styles</a:t>
            </a:r>
          </a:p>
        </p:txBody>
      </p:sp>
      <p:sp>
        <p:nvSpPr>
          <p:cNvPr id="22" name="Text Placeholder 21">
            <a:extLst>
              <a:ext uri="{FF2B5EF4-FFF2-40B4-BE49-F238E27FC236}">
                <a16:creationId xmlns:a16="http://schemas.microsoft.com/office/drawing/2014/main" id="{281CEA96-679F-4586-D83A-B2172E3AC83D}"/>
              </a:ext>
            </a:extLst>
          </p:cNvPr>
          <p:cNvSpPr>
            <a:spLocks noGrp="1"/>
          </p:cNvSpPr>
          <p:nvPr>
            <p:ph type="body" sz="quarter" idx="16" hasCustomPrompt="1"/>
          </p:nvPr>
        </p:nvSpPr>
        <p:spPr>
          <a:xfrm>
            <a:off x="6323013" y="4800600"/>
            <a:ext cx="4875212" cy="1219200"/>
          </a:xfrm>
          <a:prstGeom prst="rect">
            <a:avLst/>
          </a:prstGeom>
        </p:spPr>
        <p:txBody>
          <a:bodyPr/>
          <a:lstStyle>
            <a:lvl2pPr marL="301752" indent="0">
              <a:buNone/>
              <a:defRPr/>
            </a:lvl2pPr>
          </a:lstStyle>
          <a:p>
            <a:pPr lvl="1"/>
            <a:r>
              <a:rPr lang="en-US"/>
              <a:t>Second level</a:t>
            </a:r>
          </a:p>
        </p:txBody>
      </p:sp>
    </p:spTree>
    <p:extLst>
      <p:ext uri="{BB962C8B-B14F-4D97-AF65-F5344CB8AC3E}">
        <p14:creationId xmlns:p14="http://schemas.microsoft.com/office/powerpoint/2010/main" val="324963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988" y="3581400"/>
            <a:ext cx="11356848" cy="941832"/>
          </a:xfrm>
          <a:prstGeom prst="rect">
            <a:avLst/>
          </a:prstGeom>
        </p:spPr>
        <p:txBody>
          <a:bodyPr anchor="t">
            <a:normAutofit/>
          </a:bodyPr>
          <a:lstStyle>
            <a:lvl1pPr algn="l">
              <a:lnSpc>
                <a:spcPct val="90000"/>
              </a:lnSpc>
              <a:defRPr sz="4800" b="0" cap="none"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80680" y="5129784"/>
            <a:ext cx="9427464" cy="987552"/>
          </a:xfrm>
          <a:prstGeom prst="rect">
            <a:avLst/>
          </a:prstGeom>
        </p:spPr>
        <p:txBody>
          <a:bodyPr anchor="t">
            <a:normAutofit/>
          </a:bodyPr>
          <a:lstStyle>
            <a:lvl1pPr marL="0" indent="0" algn="l">
              <a:spcBef>
                <a:spcPts val="0"/>
              </a:spcBef>
              <a:buNone/>
              <a:defRPr sz="24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44BCFCCD-7CD0-2AFD-1AEF-DE5D527BC6C3}"/>
              </a:ext>
            </a:extLst>
          </p:cNvPr>
          <p:cNvSpPr/>
          <p:nvPr userDrawn="1"/>
        </p:nvSpPr>
        <p:spPr>
          <a:xfrm>
            <a:off x="608012" y="4343400"/>
            <a:ext cx="1143000" cy="76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4"/>
        </a:solidFill>
        <a:effectLst/>
      </p:bgPr>
    </p:bg>
    <p:spTree>
      <p:nvGrpSpPr>
        <p:cNvPr id="1" name=""/>
        <p:cNvGrpSpPr/>
        <p:nvPr/>
      </p:nvGrpSpPr>
      <p:grpSpPr>
        <a:xfrm>
          <a:off x="0" y="0"/>
          <a:ext cx="0" cy="0"/>
          <a:chOff x="0" y="0"/>
          <a:chExt cx="0" cy="0"/>
        </a:xfrm>
      </p:grpSpPr>
      <p:pic>
        <p:nvPicPr>
          <p:cNvPr id="15" name="Content Placeholder 26">
            <a:extLst>
              <a:ext uri="{FF2B5EF4-FFF2-40B4-BE49-F238E27FC236}">
                <a16:creationId xmlns:a16="http://schemas.microsoft.com/office/drawing/2014/main" id="{C877C251-13C0-4E7E-062C-27BB329CE575}"/>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tretch>
            <a:fillRect/>
          </a:stretch>
        </p:blipFill>
        <p:spPr>
          <a:xfrm>
            <a:off x="-972413" y="2942389"/>
            <a:ext cx="7066825" cy="3988503"/>
          </a:xfrm>
          <a:prstGeom prst="rect">
            <a:avLst/>
          </a:prstGeom>
        </p:spPr>
      </p:pic>
      <p:sp>
        <p:nvSpPr>
          <p:cNvPr id="2" name="Rectangle 1">
            <a:extLst>
              <a:ext uri="{FF2B5EF4-FFF2-40B4-BE49-F238E27FC236}">
                <a16:creationId xmlns:a16="http://schemas.microsoft.com/office/drawing/2014/main" id="{17B02EDD-6937-D9FE-21DE-CA13726640C1}"/>
              </a:ext>
            </a:extLst>
          </p:cNvPr>
          <p:cNvSpPr/>
          <p:nvPr userDrawn="1"/>
        </p:nvSpPr>
        <p:spPr>
          <a:xfrm>
            <a:off x="9066212" y="6400800"/>
            <a:ext cx="2057400" cy="3048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urple diamond shaped object&#10;&#10;Description automatically generated">
            <a:extLst>
              <a:ext uri="{FF2B5EF4-FFF2-40B4-BE49-F238E27FC236}">
                <a16:creationId xmlns:a16="http://schemas.microsoft.com/office/drawing/2014/main" id="{9E62569C-F1A6-603A-F292-E33AC00CEE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72720" y="-2133600"/>
            <a:ext cx="10210800" cy="10210800"/>
          </a:xfrm>
          <a:prstGeom prst="rect">
            <a:avLst/>
          </a:prstGeom>
        </p:spPr>
      </p:pic>
      <p:sp>
        <p:nvSpPr>
          <p:cNvPr id="10" name="Title 9">
            <a:extLst>
              <a:ext uri="{FF2B5EF4-FFF2-40B4-BE49-F238E27FC236}">
                <a16:creationId xmlns:a16="http://schemas.microsoft.com/office/drawing/2014/main" id="{04443289-DF01-FBD1-69E2-EFCCAF58C841}"/>
              </a:ext>
            </a:extLst>
          </p:cNvPr>
          <p:cNvSpPr>
            <a:spLocks noGrp="1"/>
          </p:cNvSpPr>
          <p:nvPr>
            <p:ph type="title" hasCustomPrompt="1"/>
          </p:nvPr>
        </p:nvSpPr>
        <p:spPr>
          <a:xfrm>
            <a:off x="4434840" y="1389888"/>
            <a:ext cx="6688772" cy="2304288"/>
          </a:xfrm>
          <a:prstGeom prst="rect">
            <a:avLst/>
          </a:prstGeom>
        </p:spPr>
        <p:txBody>
          <a:bodyPr/>
          <a:lstStyle>
            <a:lvl1pPr>
              <a:defRPr cap="none">
                <a:solidFill>
                  <a:schemeClr val="accent4"/>
                </a:solidFill>
              </a:defRPr>
            </a:lvl1pPr>
          </a:lstStyle>
          <a:p>
            <a:r>
              <a:rPr lang="en-US"/>
              <a:t>Click To Edit Master Title Style</a:t>
            </a:r>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hasCustomPrompt="1"/>
          </p:nvPr>
        </p:nvSpPr>
        <p:spPr>
          <a:xfrm>
            <a:off x="4585664" y="4070095"/>
            <a:ext cx="5984913" cy="711200"/>
          </a:xfrm>
          <a:prstGeom prst="rect">
            <a:avLst/>
          </a:prstGeom>
        </p:spPr>
        <p:txBody>
          <a:bodyPr anchor="b">
            <a:normAutofit/>
          </a:bodyPr>
          <a:lstStyle>
            <a:lvl1pPr marL="0" indent="0">
              <a:lnSpc>
                <a:spcPct val="100000"/>
              </a:lnSpc>
              <a:spcBef>
                <a:spcPts val="0"/>
              </a:spcBef>
              <a:buNone/>
              <a:defRPr sz="1600" b="1" cap="none"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4570412" y="5010912"/>
            <a:ext cx="6019800" cy="780283"/>
          </a:xfrm>
          <a:prstGeom prst="rect">
            <a:avLst/>
          </a:prstGeom>
        </p:spPr>
        <p:txBody>
          <a:bodyPr>
            <a:normAutofit/>
          </a:bodyPr>
          <a:lstStyle>
            <a:lvl1pPr>
              <a:lnSpc>
                <a:spcPct val="100000"/>
              </a:lnSpc>
              <a:spcBef>
                <a:spcPts val="400"/>
              </a:spcBef>
              <a:buClr>
                <a:schemeClr val="bg2"/>
              </a:buClr>
              <a:defRPr sz="1600">
                <a:solidFill>
                  <a:schemeClr val="accent4"/>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endParaRP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a:prstGeom prst="rect">
            <a:avLst/>
          </a:prstGeom>
        </p:spPr>
        <p:txBody>
          <a:bodyPr lIns="91440" rIns="91440" anchor="t">
            <a:noAutofit/>
          </a:bodyPr>
          <a:lstStyle>
            <a:lvl1pPr algn="l">
              <a:lnSpc>
                <a:spcPct val="100000"/>
              </a:lnSpc>
              <a:defRPr sz="4000" b="0" cap="none" baseline="0">
                <a:solidFill>
                  <a:schemeClr val="tx2"/>
                </a:solidFill>
              </a:defRPr>
            </a:lvl1pPr>
          </a:lstStyle>
          <a:p>
            <a:r>
              <a:rPr lang="en-US"/>
              <a:t>Click To Edit Master Title Style</a:t>
            </a:r>
          </a:p>
        </p:txBody>
      </p:sp>
      <p:sp>
        <p:nvSpPr>
          <p:cNvPr id="3" name="Text Placeholder 2"/>
          <p:cNvSpPr>
            <a:spLocks noGrp="1"/>
          </p:cNvSpPr>
          <p:nvPr>
            <p:ph type="body" idx="1" hasCustomPrompt="1"/>
          </p:nvPr>
        </p:nvSpPr>
        <p:spPr>
          <a:xfrm>
            <a:off x="7504906" y="5265420"/>
            <a:ext cx="3198812" cy="484632"/>
          </a:xfrm>
          <a:prstGeom prst="rect">
            <a:avLst/>
          </a:prstGeom>
        </p:spPr>
        <p:txBody>
          <a:bodyPr anchor="t">
            <a:noAutofit/>
          </a:bodyPr>
          <a:lstStyle>
            <a:lvl1pPr marL="0" indent="0" algn="l">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019800"/>
            <a:ext cx="2971800" cy="0"/>
          </a:xfrm>
          <a:prstGeom prst="line">
            <a:avLst/>
          </a:prstGeom>
          <a:ln w="793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8" name="Picture 7" descr="A group of people in a line&#10;&#10;Description automatically generated">
            <a:extLst>
              <a:ext uri="{FF2B5EF4-FFF2-40B4-BE49-F238E27FC236}">
                <a16:creationId xmlns:a16="http://schemas.microsoft.com/office/drawing/2014/main" id="{5655820D-DD7A-A025-0A50-66C2BDB2F57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162694" y="5943600"/>
            <a:ext cx="851951" cy="727564"/>
          </a:xfrm>
          <a:prstGeom prst="rect">
            <a:avLst/>
          </a:prstGeom>
        </p:spPr>
      </p:pic>
      <p:sp>
        <p:nvSpPr>
          <p:cNvPr id="2" name="TextBox 1">
            <a:extLst>
              <a:ext uri="{FF2B5EF4-FFF2-40B4-BE49-F238E27FC236}">
                <a16:creationId xmlns:a16="http://schemas.microsoft.com/office/drawing/2014/main" id="{41B8AE80-68A7-0423-D8D9-C535387B494C}"/>
              </a:ext>
            </a:extLst>
          </p:cNvPr>
          <p:cNvSpPr txBox="1"/>
          <p:nvPr userDrawn="1"/>
        </p:nvSpPr>
        <p:spPr>
          <a:xfrm>
            <a:off x="8514212" y="6400800"/>
            <a:ext cx="2648482" cy="369332"/>
          </a:xfrm>
          <a:prstGeom prst="rect">
            <a:avLst/>
          </a:prstGeom>
          <a:noFill/>
        </p:spPr>
        <p:txBody>
          <a:bodyPr wrap="none" rtlCol="0">
            <a:spAutoFit/>
          </a:bodyPr>
          <a:lstStyle/>
          <a:p>
            <a:r>
              <a:rPr lang="en-US" b="1" i="0" err="1">
                <a:solidFill>
                  <a:schemeClr val="accent1"/>
                </a:solidFill>
                <a:latin typeface="DM Sans 14pt SemiBold" pitchFamily="2" charset="77"/>
              </a:rPr>
              <a:t>ccsmh.ca</a:t>
            </a:r>
            <a:r>
              <a:rPr lang="en-US" b="1" i="0">
                <a:solidFill>
                  <a:schemeClr val="accent1"/>
                </a:solidFill>
                <a:latin typeface="DM Sans 14pt SemiBold" pitchFamily="2" charset="77"/>
              </a:rPr>
              <a:t> | </a:t>
            </a:r>
            <a:r>
              <a:rPr lang="en-US" b="1" i="0" err="1">
                <a:solidFill>
                  <a:schemeClr val="accent1"/>
                </a:solidFill>
                <a:latin typeface="DM Sans 14pt SemiBold" pitchFamily="2" charset="77"/>
              </a:rPr>
              <a:t>ccsmpa.ca</a:t>
            </a:r>
            <a:endParaRPr lang="en-US" b="1" i="0">
              <a:solidFill>
                <a:schemeClr val="accent1"/>
              </a:solidFill>
              <a:latin typeface="DM Sans 14pt SemiBold" pitchFamily="2" charset="77"/>
            </a:endParaRPr>
          </a:p>
        </p:txBody>
      </p:sp>
      <p:sp>
        <p:nvSpPr>
          <p:cNvPr id="3" name="TextBox 2">
            <a:extLst>
              <a:ext uri="{FF2B5EF4-FFF2-40B4-BE49-F238E27FC236}">
                <a16:creationId xmlns:a16="http://schemas.microsoft.com/office/drawing/2014/main" id="{2AE16C5A-C8B2-B55F-1957-486D08F86CB4}"/>
              </a:ext>
            </a:extLst>
          </p:cNvPr>
          <p:cNvSpPr txBox="1"/>
          <p:nvPr userDrawn="1"/>
        </p:nvSpPr>
        <p:spPr>
          <a:xfrm>
            <a:off x="227012" y="6338159"/>
            <a:ext cx="7596632" cy="307777"/>
          </a:xfrm>
          <a:prstGeom prst="rect">
            <a:avLst/>
          </a:prstGeom>
          <a:noFill/>
        </p:spPr>
        <p:txBody>
          <a:bodyPr wrap="square">
            <a:spAutoFit/>
          </a:bodyPr>
          <a:lstStyle/>
          <a:p>
            <a:r>
              <a:rPr lang="en-US" sz="1400" b="0" i="1">
                <a:solidFill>
                  <a:schemeClr val="tx1"/>
                </a:solidFill>
                <a:latin typeface="DM Sans 14pt" pitchFamily="2" charset="77"/>
              </a:rPr>
              <a:t>Canadian Coalition for Seniors’ Mental Health</a:t>
            </a:r>
            <a:endParaRPr lang="en-US" sz="140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77" r:id="rId6"/>
    <p:sldLayoutId id="2147483759" r:id="rId7"/>
    <p:sldLayoutId id="2147483770" r:id="rId8"/>
    <p:sldLayoutId id="2147483771" r:id="rId9"/>
    <p:sldLayoutId id="2147483772" r:id="rId10"/>
    <p:sldLayoutId id="2147483774" r:id="rId11"/>
    <p:sldLayoutId id="2147483775" r:id="rId12"/>
    <p:sldLayoutId id="2147483762" r:id="rId13"/>
    <p:sldLayoutId id="2147483763" r:id="rId14"/>
    <p:sldLayoutId id="2147483778" r:id="rId15"/>
    <p:sldLayoutId id="2147483764" r:id="rId16"/>
    <p:sldLayoutId id="2147483796" r:id="rId17"/>
    <p:sldLayoutId id="2147483800" r:id="rId18"/>
    <p:sldLayoutId id="2147483802" r:id="rId19"/>
    <p:sldLayoutId id="2147483803" r:id="rId20"/>
    <p:sldLayoutId id="2147483804"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800" b="1" i="0" kern="1200" cap="all" spc="100" baseline="0">
          <a:solidFill>
            <a:schemeClr val="tx2"/>
          </a:solidFill>
          <a:latin typeface="DM Sans 14pt Black" pitchFamily="2" charset="77"/>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solidFill>
          <a:latin typeface="DM Sans 14pt" pitchFamily="2" charset="77"/>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solidFill>
          <a:latin typeface="DM Sans 14pt" pitchFamily="2" charset="77"/>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solidFill>
          <a:latin typeface="DM Sans 14pt" pitchFamily="2" charset="77"/>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solidFill>
          <a:latin typeface="DM Sans 14pt" pitchFamily="2" charset="77"/>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solidFill>
          <a:latin typeface="DM Sans 14pt" pitchFamily="2" charset="77"/>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pic>
        <p:nvPicPr>
          <p:cNvPr id="8" name="Picture 7" descr="A group of people in a line&#10;&#10;Description automatically generated">
            <a:extLst>
              <a:ext uri="{FF2B5EF4-FFF2-40B4-BE49-F238E27FC236}">
                <a16:creationId xmlns:a16="http://schemas.microsoft.com/office/drawing/2014/main" id="{5655820D-DD7A-A025-0A50-66C2BDB2F57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162694" y="5943600"/>
            <a:ext cx="851951" cy="727564"/>
          </a:xfrm>
          <a:prstGeom prst="rect">
            <a:avLst/>
          </a:prstGeom>
        </p:spPr>
      </p:pic>
      <p:sp>
        <p:nvSpPr>
          <p:cNvPr id="2" name="TextBox 1">
            <a:extLst>
              <a:ext uri="{FF2B5EF4-FFF2-40B4-BE49-F238E27FC236}">
                <a16:creationId xmlns:a16="http://schemas.microsoft.com/office/drawing/2014/main" id="{41B8AE80-68A7-0423-D8D9-C535387B494C}"/>
              </a:ext>
            </a:extLst>
          </p:cNvPr>
          <p:cNvSpPr txBox="1"/>
          <p:nvPr userDrawn="1"/>
        </p:nvSpPr>
        <p:spPr>
          <a:xfrm>
            <a:off x="8303747" y="6307382"/>
            <a:ext cx="2765501" cy="369332"/>
          </a:xfrm>
          <a:prstGeom prst="rect">
            <a:avLst/>
          </a:prstGeom>
          <a:noFill/>
        </p:spPr>
        <p:txBody>
          <a:bodyPr wrap="none" rtlCol="0">
            <a:spAutoFit/>
          </a:bodyPr>
          <a:lstStyle/>
          <a:p>
            <a:pPr algn="r"/>
            <a:r>
              <a:rPr lang="en-US" b="1" i="0">
                <a:solidFill>
                  <a:schemeClr val="accent1"/>
                </a:solidFill>
                <a:latin typeface="DM Sans 14pt SemiBold" pitchFamily="2" charset="77"/>
              </a:rPr>
              <a:t> </a:t>
            </a:r>
            <a:r>
              <a:rPr lang="en-US" b="1" i="0" err="1">
                <a:solidFill>
                  <a:schemeClr val="accent1"/>
                </a:solidFill>
                <a:latin typeface="DM Sans 14pt SemiBold" pitchFamily="2" charset="77"/>
              </a:rPr>
              <a:t>ccsmh.ca</a:t>
            </a:r>
            <a:r>
              <a:rPr lang="en-US" b="1" i="0">
                <a:solidFill>
                  <a:schemeClr val="accent1"/>
                </a:solidFill>
                <a:latin typeface="DM Sans 14pt SemiBold" pitchFamily="2" charset="77"/>
              </a:rPr>
              <a:t> | </a:t>
            </a:r>
            <a:r>
              <a:rPr lang="en-US" b="1" i="0" err="1">
                <a:solidFill>
                  <a:schemeClr val="accent1"/>
                </a:solidFill>
                <a:latin typeface="DM Sans 14pt SemiBold" pitchFamily="2" charset="77"/>
              </a:rPr>
              <a:t>ccsmpa.ca</a:t>
            </a:r>
            <a:endParaRPr lang="en-US" b="1" i="0">
              <a:solidFill>
                <a:schemeClr val="accent1"/>
              </a:solidFill>
              <a:latin typeface="DM Sans 14pt SemiBold" pitchFamily="2" charset="77"/>
            </a:endParaRPr>
          </a:p>
        </p:txBody>
      </p:sp>
      <p:sp>
        <p:nvSpPr>
          <p:cNvPr id="4" name="TextBox 3">
            <a:extLst>
              <a:ext uri="{FF2B5EF4-FFF2-40B4-BE49-F238E27FC236}">
                <a16:creationId xmlns:a16="http://schemas.microsoft.com/office/drawing/2014/main" id="{E3F124B1-963E-4BA9-B8F4-5FF6C262CE09}"/>
              </a:ext>
            </a:extLst>
          </p:cNvPr>
          <p:cNvSpPr txBox="1"/>
          <p:nvPr userDrawn="1"/>
        </p:nvSpPr>
        <p:spPr>
          <a:xfrm>
            <a:off x="227012" y="6338159"/>
            <a:ext cx="7596632" cy="307777"/>
          </a:xfrm>
          <a:prstGeom prst="rect">
            <a:avLst/>
          </a:prstGeom>
          <a:noFill/>
        </p:spPr>
        <p:txBody>
          <a:bodyPr wrap="square">
            <a:spAutoFit/>
          </a:bodyPr>
          <a:lstStyle/>
          <a:p>
            <a:r>
              <a:rPr lang="en-US" sz="1400" b="0" i="1">
                <a:solidFill>
                  <a:schemeClr val="tx1"/>
                </a:solidFill>
                <a:latin typeface="DM Sans 14pt" pitchFamily="2" charset="77"/>
              </a:rPr>
              <a:t>Coalition Canadienne pour la </a:t>
            </a:r>
            <a:r>
              <a:rPr lang="en-US" sz="1400" b="0" i="1" err="1">
                <a:solidFill>
                  <a:schemeClr val="tx1"/>
                </a:solidFill>
                <a:latin typeface="DM Sans 14pt" pitchFamily="2" charset="77"/>
              </a:rPr>
              <a:t>santé</a:t>
            </a:r>
            <a:r>
              <a:rPr lang="en-US" sz="1400" b="0" i="1">
                <a:solidFill>
                  <a:schemeClr val="tx1"/>
                </a:solidFill>
                <a:latin typeface="DM Sans 14pt" pitchFamily="2" charset="77"/>
              </a:rPr>
              <a:t> </a:t>
            </a:r>
            <a:r>
              <a:rPr lang="en-US" sz="1400" b="0" i="1" err="1">
                <a:solidFill>
                  <a:schemeClr val="tx1"/>
                </a:solidFill>
                <a:latin typeface="DM Sans 14pt" pitchFamily="2" charset="77"/>
              </a:rPr>
              <a:t>mentale</a:t>
            </a:r>
            <a:r>
              <a:rPr lang="en-US" sz="1400" b="0" i="1">
                <a:solidFill>
                  <a:schemeClr val="tx1"/>
                </a:solidFill>
                <a:latin typeface="DM Sans 14pt" pitchFamily="2" charset="77"/>
              </a:rPr>
              <a:t> des </a:t>
            </a:r>
            <a:r>
              <a:rPr lang="en-US" sz="1400" b="0" i="1" err="1">
                <a:solidFill>
                  <a:schemeClr val="tx1"/>
                </a:solidFill>
                <a:latin typeface="DM Sans 14pt" pitchFamily="2" charset="77"/>
              </a:rPr>
              <a:t>personnes</a:t>
            </a:r>
            <a:r>
              <a:rPr lang="en-US" sz="1400" b="0" i="1">
                <a:solidFill>
                  <a:schemeClr val="tx1"/>
                </a:solidFill>
                <a:latin typeface="DM Sans 14pt" pitchFamily="2" charset="77"/>
              </a:rPr>
              <a:t> </a:t>
            </a:r>
            <a:r>
              <a:rPr lang="en-US" sz="1400" b="0" i="1" err="1">
                <a:solidFill>
                  <a:schemeClr val="tx1"/>
                </a:solidFill>
                <a:latin typeface="DM Sans 14pt" pitchFamily="2" charset="77"/>
              </a:rPr>
              <a:t>âgées</a:t>
            </a:r>
            <a:r>
              <a:rPr lang="en-US" sz="1400" b="0" i="1">
                <a:solidFill>
                  <a:schemeClr val="tx1"/>
                </a:solidFill>
                <a:latin typeface="DM Sans 14pt" pitchFamily="2" charset="77"/>
              </a:rPr>
              <a:t> </a:t>
            </a:r>
            <a:endParaRPr lang="en-US" sz="1400"/>
          </a:p>
        </p:txBody>
      </p:sp>
    </p:spTree>
    <p:extLst>
      <p:ext uri="{BB962C8B-B14F-4D97-AF65-F5344CB8AC3E}">
        <p14:creationId xmlns:p14="http://schemas.microsoft.com/office/powerpoint/2010/main" val="218921252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800" b="1" i="0" kern="1200" cap="all" spc="100" baseline="0">
          <a:solidFill>
            <a:schemeClr val="tx2"/>
          </a:solidFill>
          <a:latin typeface="DM Sans 14pt Black" pitchFamily="2" charset="77"/>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solidFill>
          <a:latin typeface="DM Sans 14pt" pitchFamily="2" charset="77"/>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solidFill>
          <a:latin typeface="DM Sans 14pt" pitchFamily="2" charset="77"/>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solidFill>
          <a:latin typeface="DM Sans 14pt" pitchFamily="2" charset="77"/>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solidFill>
          <a:latin typeface="DM Sans 14pt" pitchFamily="2" charset="77"/>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solidFill>
          <a:latin typeface="DM Sans 14pt" pitchFamily="2" charset="77"/>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63375" y="593367"/>
            <a:ext cx="10462075" cy="763600"/>
          </a:xfrm>
          <a:prstGeom prst="rect">
            <a:avLst/>
          </a:prstGeom>
          <a:noFill/>
          <a:ln>
            <a:noFill/>
          </a:ln>
        </p:spPr>
        <p:txBody>
          <a:bodyPr spcFirstLastPara="1" wrap="square" lIns="0"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863375" y="1536633"/>
            <a:ext cx="10462075" cy="4555200"/>
          </a:xfrm>
          <a:prstGeom prst="rect">
            <a:avLst/>
          </a:prstGeom>
          <a:noFill/>
          <a:ln>
            <a:noFill/>
          </a:ln>
        </p:spPr>
        <p:txBody>
          <a:bodyPr spcFirstLastPara="1" wrap="square" lIns="0"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r>
              <a:rPr lang="en-CA"/>
              <a:t>Test</a:t>
            </a:r>
          </a:p>
          <a:p>
            <a:endParaRPr/>
          </a:p>
        </p:txBody>
      </p:sp>
    </p:spTree>
    <p:extLst>
      <p:ext uri="{BB962C8B-B14F-4D97-AF65-F5344CB8AC3E}">
        <p14:creationId xmlns:p14="http://schemas.microsoft.com/office/powerpoint/2010/main" val="4170517306"/>
      </p:ext>
    </p:extLst>
  </p:cSld>
  <p:clrMap bg1="lt1" tx1="dk1" bg2="dk2" tx2="lt2" accent1="accent1" accent2="accent2" accent3="accent3" accent4="accent4" accent5="accent5" accent6="accent6" hlink="hlink" folHlink="folHlink"/>
  <p:sldLayoutIdLst>
    <p:sldLayoutId id="2147483798" r:id="rId1"/>
    <p:sldLayoutId id="214748379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52362" marR="0" lvl="0" indent="0" algn="l" rtl="0">
        <a:lnSpc>
          <a:spcPct val="100000"/>
        </a:lnSpc>
        <a:spcBef>
          <a:spcPts val="0"/>
        </a:spcBef>
        <a:spcAft>
          <a:spcPts val="0"/>
        </a:spcAft>
        <a:buClr>
          <a:srgbClr val="000000"/>
        </a:buClr>
        <a:buFontTx/>
        <a:buNone/>
        <a:defRPr sz="1866" b="0" i="0" u="none" strike="noStrike" cap="none">
          <a:solidFill>
            <a:schemeClr val="tx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08">
          <p15:clr>
            <a:srgbClr val="F26B43"/>
          </p15:clr>
        </p15:guide>
        <p15:guide id="2" pos="5352">
          <p15:clr>
            <a:srgbClr val="F26B43"/>
          </p15:clr>
        </p15:guide>
        <p15:guide id="3" orient="horz" pos="350">
          <p15:clr>
            <a:srgbClr val="F26B43"/>
          </p15:clr>
        </p15:guide>
        <p15:guide id="4" orient="horz" pos="289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1.xml"/><Relationship Id="rId5" Type="http://schemas.openxmlformats.org/officeDocument/2006/relationships/slideLayout" Target="../slideLayouts/slideLayout17.xml"/><Relationship Id="rId4"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notesSlide" Target="../notesSlides/notesSlide13.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17.xml"/><Relationship Id="rId5" Type="http://schemas.openxmlformats.org/officeDocument/2006/relationships/tags" Target="../tags/tag13.xml"/><Relationship Id="rId4" Type="http://schemas.openxmlformats.org/officeDocument/2006/relationships/tags" Target="../tags/tag12.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10" Type="http://schemas.openxmlformats.org/officeDocument/2006/relationships/image" Target="../media/image34.emf"/><Relationship Id="rId4" Type="http://schemas.openxmlformats.org/officeDocument/2006/relationships/tags" Target="../tags/tag17.xml"/><Relationship Id="rId9"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healthyagingcore.ca/" TargetMode="Externa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57.emf"/><Relationship Id="rId4" Type="http://schemas.openxmlformats.org/officeDocument/2006/relationships/image" Target="../media/image56.emf"/></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mailto:socialconnections@ccsmh.ca" TargetMode="Externa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B67C99-30F1-1645-BE5C-76949C805AD1}"/>
              </a:ext>
            </a:extLst>
          </p:cNvPr>
          <p:cNvSpPr>
            <a:spLocks noGrp="1"/>
          </p:cNvSpPr>
          <p:nvPr>
            <p:ph idx="1"/>
          </p:nvPr>
        </p:nvSpPr>
        <p:spPr>
          <a:xfrm>
            <a:off x="5347574" y="390770"/>
            <a:ext cx="5731091" cy="4681416"/>
          </a:xfrm>
        </p:spPr>
        <p:txBody>
          <a:bodyPr>
            <a:normAutofit fontScale="25000" lnSpcReduction="20000"/>
          </a:bodyPr>
          <a:lstStyle/>
          <a:p>
            <a:pPr marL="0" indent="0">
              <a:buNone/>
            </a:pPr>
            <a:endParaRPr lang="en-CA" sz="9597" b="1" dirty="0"/>
          </a:p>
          <a:p>
            <a:pPr marL="0" indent="0" algn="ctr">
              <a:buNone/>
            </a:pPr>
            <a:endParaRPr lang="en-CA" sz="11996" b="1" dirty="0">
              <a:solidFill>
                <a:schemeClr val="accent5">
                  <a:lumMod val="50000"/>
                </a:schemeClr>
              </a:solidFill>
            </a:endParaRPr>
          </a:p>
          <a:p>
            <a:pPr marL="0" indent="0" algn="ctr">
              <a:buNone/>
            </a:pPr>
            <a:r>
              <a:rPr lang="en-CA" sz="11996" b="1" dirty="0">
                <a:solidFill>
                  <a:schemeClr val="accent5">
                    <a:lumMod val="50000"/>
                  </a:schemeClr>
                </a:solidFill>
              </a:rPr>
              <a:t>CORE Canada Health Promotion Series</a:t>
            </a:r>
          </a:p>
          <a:p>
            <a:pPr marL="0" indent="0" algn="ctr">
              <a:lnSpc>
                <a:spcPct val="150000"/>
              </a:lnSpc>
              <a:buNone/>
            </a:pPr>
            <a:r>
              <a:rPr lang="en-CA" sz="11996" b="1" i="1" dirty="0">
                <a:solidFill>
                  <a:srgbClr val="4C3678"/>
                </a:solidFill>
              </a:rPr>
              <a:t>Mobilizing to Promote the Health and Well-Being of Older Adults</a:t>
            </a:r>
          </a:p>
          <a:p>
            <a:pPr marL="0" indent="0" algn="ctr">
              <a:lnSpc>
                <a:spcPct val="120000"/>
              </a:lnSpc>
              <a:buNone/>
            </a:pPr>
            <a:r>
              <a:rPr lang="en-US" sz="11996" b="1" dirty="0"/>
              <a:t>Panel Discussion: New CCSMH Guidelines on Social Isolation and Loneliness in Older Adults</a:t>
            </a:r>
            <a:endParaRPr lang="en-CA" sz="11996" b="1" dirty="0">
              <a:solidFill>
                <a:schemeClr val="accent5">
                  <a:lumMod val="50000"/>
                </a:schemeClr>
              </a:solidFill>
            </a:endParaRPr>
          </a:p>
          <a:p>
            <a:pPr marL="0" indent="0" algn="ctr">
              <a:lnSpc>
                <a:spcPct val="120000"/>
              </a:lnSpc>
              <a:buNone/>
            </a:pPr>
            <a:r>
              <a:rPr lang="en-CA" sz="9597" b="1" dirty="0">
                <a:solidFill>
                  <a:schemeClr val="accent5">
                    <a:lumMod val="50000"/>
                  </a:schemeClr>
                </a:solidFill>
              </a:rPr>
              <a:t>March 14, 2024</a:t>
            </a:r>
          </a:p>
          <a:p>
            <a:endParaRPr lang="en-US" dirty="0"/>
          </a:p>
        </p:txBody>
      </p:sp>
      <p:pic>
        <p:nvPicPr>
          <p:cNvPr id="4" name="Picture 3">
            <a:extLst>
              <a:ext uri="{FF2B5EF4-FFF2-40B4-BE49-F238E27FC236}">
                <a16:creationId xmlns:a16="http://schemas.microsoft.com/office/drawing/2014/main" id="{4A9B7B81-B8BE-9240-BCD7-973B50891D6B}"/>
              </a:ext>
            </a:extLst>
          </p:cNvPr>
          <p:cNvPicPr>
            <a:picLocks noChangeAspect="1"/>
          </p:cNvPicPr>
          <p:nvPr/>
        </p:nvPicPr>
        <p:blipFill>
          <a:blip r:embed="rId3"/>
          <a:stretch>
            <a:fillRect/>
          </a:stretch>
        </p:blipFill>
        <p:spPr>
          <a:xfrm>
            <a:off x="6816005" y="390770"/>
            <a:ext cx="2794227" cy="915771"/>
          </a:xfrm>
          <a:prstGeom prst="rect">
            <a:avLst/>
          </a:prstGeom>
          <a:gradFill>
            <a:gsLst>
              <a:gs pos="9990">
                <a:srgbClr val="ECF0F9"/>
              </a:gs>
              <a:gs pos="76997">
                <a:srgbClr val="ABC0E4"/>
              </a:gs>
              <a:gs pos="61006">
                <a:srgbClr val="B8CAE8"/>
              </a:gs>
              <a:gs pos="0">
                <a:schemeClr val="accent1">
                  <a:lumMod val="5000"/>
                  <a:lumOff val="95000"/>
                </a:schemeClr>
              </a:gs>
              <a:gs pos="74000">
                <a:schemeClr val="accent1">
                  <a:lumMod val="45000"/>
                  <a:lumOff val="55000"/>
                </a:schemeClr>
              </a:gs>
              <a:gs pos="85008">
                <a:srgbClr val="ABC0E4"/>
              </a:gs>
              <a:gs pos="95000">
                <a:schemeClr val="accent1">
                  <a:lumMod val="45000"/>
                  <a:lumOff val="55000"/>
                </a:schemeClr>
              </a:gs>
              <a:gs pos="100000">
                <a:schemeClr val="accent1">
                  <a:lumMod val="30000"/>
                  <a:lumOff val="70000"/>
                </a:schemeClr>
              </a:gs>
            </a:gsLst>
            <a:lin ang="5400000" scaled="1"/>
          </a:gradFill>
        </p:spPr>
      </p:pic>
      <p:pic>
        <p:nvPicPr>
          <p:cNvPr id="10" name="Picture 9" descr="A sign on a tree&#10;&#10;Description automatically generated with low confidence">
            <a:extLst>
              <a:ext uri="{FF2B5EF4-FFF2-40B4-BE49-F238E27FC236}">
                <a16:creationId xmlns:a16="http://schemas.microsoft.com/office/drawing/2014/main" id="{268E3840-0348-192C-07EE-4194179BB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4"/>
            <a:ext cx="4605524" cy="6869917"/>
          </a:xfrm>
          <a:prstGeom prst="rect">
            <a:avLst/>
          </a:prstGeom>
        </p:spPr>
      </p:pic>
    </p:spTree>
    <p:extLst>
      <p:ext uri="{BB962C8B-B14F-4D97-AF65-F5344CB8AC3E}">
        <p14:creationId xmlns:p14="http://schemas.microsoft.com/office/powerpoint/2010/main" val="560952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64AAEE-7AAB-D24E-A8FF-09F8B3CCDA44}"/>
              </a:ext>
            </a:extLst>
          </p:cNvPr>
          <p:cNvSpPr>
            <a:spLocks noGrp="1"/>
          </p:cNvSpPr>
          <p:nvPr>
            <p:ph sz="quarter" idx="14"/>
          </p:nvPr>
        </p:nvSpPr>
        <p:spPr>
          <a:xfrm>
            <a:off x="1154003" y="2386584"/>
            <a:ext cx="9814161" cy="3709416"/>
          </a:xfrm>
        </p:spPr>
        <p:txBody>
          <a:bodyPr lIns="91440" tIns="45720" rIns="91440" bIns="45720" anchor="t">
            <a:normAutofit/>
          </a:bodyPr>
          <a:lstStyle/>
          <a:p>
            <a:pPr marL="246380" indent="-246380"/>
            <a:endParaRPr lang="en-US" sz="2800">
              <a:solidFill>
                <a:srgbClr val="58595B"/>
              </a:solidFill>
              <a:latin typeface="Calibri"/>
            </a:endParaRPr>
          </a:p>
          <a:p>
            <a:pPr marL="0" indent="0" algn="ctr">
              <a:buNone/>
            </a:pPr>
            <a:endParaRPr lang="en-US" sz="2800" dirty="0">
              <a:solidFill>
                <a:srgbClr val="58595B"/>
              </a:solidFill>
              <a:latin typeface="Calibri"/>
            </a:endParaRPr>
          </a:p>
        </p:txBody>
      </p:sp>
      <p:sp>
        <p:nvSpPr>
          <p:cNvPr id="2" name="Title 1">
            <a:extLst>
              <a:ext uri="{FF2B5EF4-FFF2-40B4-BE49-F238E27FC236}">
                <a16:creationId xmlns:a16="http://schemas.microsoft.com/office/drawing/2014/main" id="{25DB2011-9D32-858C-6325-77E98E33FF24}"/>
              </a:ext>
            </a:extLst>
          </p:cNvPr>
          <p:cNvSpPr>
            <a:spLocks noGrp="1"/>
          </p:cNvSpPr>
          <p:nvPr>
            <p:ph type="title"/>
            <p:custDataLst>
              <p:tags r:id="rId1"/>
            </p:custDataLst>
          </p:nvPr>
        </p:nvSpPr>
        <p:spPr>
          <a:xfrm>
            <a:off x="716437" y="382905"/>
            <a:ext cx="10835465" cy="1375229"/>
          </a:xfrm>
        </p:spPr>
        <p:txBody>
          <a:bodyPr lIns="91440" tIns="45720" rIns="91440" bIns="45720" anchor="t"/>
          <a:lstStyle/>
          <a:p>
            <a:pPr algn="ctr"/>
            <a:r>
              <a:rPr lang="en-US" sz="3600" dirty="0">
                <a:solidFill>
                  <a:schemeClr val="tx2">
                    <a:lumMod val="75000"/>
                  </a:schemeClr>
                </a:solidFill>
                <a:latin typeface="Calibri"/>
                <a:cs typeface="Calibri"/>
              </a:rPr>
              <a:t>DEFINING SOCIAL ISOLATION AND LONELINESS</a:t>
            </a:r>
            <a:r>
              <a:rPr lang="en-US" sz="4000" dirty="0">
                <a:latin typeface="Calibri"/>
                <a:cs typeface="Calibri"/>
              </a:rPr>
              <a:t>   </a:t>
            </a:r>
            <a:r>
              <a:rPr lang="en-US" sz="3600" dirty="0">
                <a:latin typeface="Calibri"/>
                <a:cs typeface="Calibri"/>
              </a:rPr>
              <a:t>       </a:t>
            </a:r>
            <a:r>
              <a:rPr lang="en-US" sz="4000" dirty="0">
                <a:latin typeface="Calibri"/>
                <a:cs typeface="Calibri"/>
              </a:rPr>
              <a:t>        </a:t>
            </a:r>
          </a:p>
        </p:txBody>
      </p:sp>
      <p:pic>
        <p:nvPicPr>
          <p:cNvPr id="4" name="Picture 3" descr="A circular white circle with black text">
            <a:extLst>
              <a:ext uri="{FF2B5EF4-FFF2-40B4-BE49-F238E27FC236}">
                <a16:creationId xmlns:a16="http://schemas.microsoft.com/office/drawing/2014/main" id="{3DA34F06-3A34-B1C8-295F-060E1EF84F0B}"/>
              </a:ext>
            </a:extLst>
          </p:cNvPr>
          <p:cNvPicPr>
            <a:picLocks noChangeAspect="1"/>
          </p:cNvPicPr>
          <p:nvPr/>
        </p:nvPicPr>
        <p:blipFill>
          <a:blip r:embed="rId4"/>
          <a:stretch>
            <a:fillRect/>
          </a:stretch>
        </p:blipFill>
        <p:spPr>
          <a:xfrm>
            <a:off x="569077" y="2228415"/>
            <a:ext cx="3856068" cy="3781425"/>
          </a:xfrm>
          <a:prstGeom prst="rect">
            <a:avLst/>
          </a:prstGeom>
        </p:spPr>
      </p:pic>
      <p:pic>
        <p:nvPicPr>
          <p:cNvPr id="7" name="Picture 6" descr="A circle with text on it&#10;&#10;Description automatically generated">
            <a:extLst>
              <a:ext uri="{FF2B5EF4-FFF2-40B4-BE49-F238E27FC236}">
                <a16:creationId xmlns:a16="http://schemas.microsoft.com/office/drawing/2014/main" id="{09F22E71-0FCC-EC79-C6B8-1A9C0127A2C3}"/>
              </a:ext>
            </a:extLst>
          </p:cNvPr>
          <p:cNvPicPr>
            <a:picLocks noChangeAspect="1"/>
          </p:cNvPicPr>
          <p:nvPr/>
        </p:nvPicPr>
        <p:blipFill>
          <a:blip r:embed="rId5"/>
          <a:stretch>
            <a:fillRect/>
          </a:stretch>
        </p:blipFill>
        <p:spPr>
          <a:xfrm>
            <a:off x="7037664" y="2198905"/>
            <a:ext cx="3865472" cy="3778704"/>
          </a:xfrm>
          <a:prstGeom prst="rect">
            <a:avLst/>
          </a:prstGeom>
        </p:spPr>
      </p:pic>
      <p:sp>
        <p:nvSpPr>
          <p:cNvPr id="8" name="Rectangle: Rounded Corners 7">
            <a:extLst>
              <a:ext uri="{FF2B5EF4-FFF2-40B4-BE49-F238E27FC236}">
                <a16:creationId xmlns:a16="http://schemas.microsoft.com/office/drawing/2014/main" id="{71161B98-1F7B-2F9E-F6E4-4C28B443FCF6}"/>
              </a:ext>
            </a:extLst>
          </p:cNvPr>
          <p:cNvSpPr/>
          <p:nvPr/>
        </p:nvSpPr>
        <p:spPr>
          <a:xfrm>
            <a:off x="4803616" y="2198905"/>
            <a:ext cx="1997226" cy="382632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a typeface="+mn-lt"/>
              <a:cs typeface="+mn-lt"/>
            </a:endParaRPr>
          </a:p>
          <a:p>
            <a:pPr algn="ctr"/>
            <a:r>
              <a:rPr lang="en-US" sz="1600" dirty="0">
                <a:solidFill>
                  <a:schemeClr val="tx1"/>
                </a:solidFill>
                <a:ea typeface="+mn-lt"/>
                <a:cs typeface="+mn-lt"/>
              </a:rPr>
              <a:t>Social Isolation can increase the risk of loneliness.</a:t>
            </a:r>
            <a:endParaRPr lang="en-US" sz="1600" dirty="0">
              <a:solidFill>
                <a:schemeClr val="tx1"/>
              </a:solidFill>
              <a:cs typeface="Calibri"/>
            </a:endParaRPr>
          </a:p>
          <a:p>
            <a:pPr algn="ctr"/>
            <a:endParaRPr lang="en-US" sz="1600" dirty="0">
              <a:solidFill>
                <a:schemeClr val="tx1"/>
              </a:solidFill>
              <a:ea typeface="+mn-lt"/>
              <a:cs typeface="+mn-lt"/>
            </a:endParaRPr>
          </a:p>
          <a:p>
            <a:pPr algn="ctr"/>
            <a:r>
              <a:rPr lang="en-US" sz="1600" dirty="0">
                <a:solidFill>
                  <a:srgbClr val="FF0000"/>
                </a:solidFill>
                <a:ea typeface="+mn-lt"/>
                <a:cs typeface="+mn-lt"/>
              </a:rPr>
              <a:t>But more social contact does not automatically reduce loneliness.</a:t>
            </a:r>
            <a:endParaRPr lang="en-US" sz="1600" dirty="0">
              <a:solidFill>
                <a:srgbClr val="FF0000"/>
              </a:solidFill>
              <a:cs typeface="Calibri"/>
            </a:endParaRPr>
          </a:p>
          <a:p>
            <a:pPr algn="ctr"/>
            <a:endParaRPr lang="en-US" sz="1600" dirty="0">
              <a:solidFill>
                <a:schemeClr val="tx1"/>
              </a:solidFill>
              <a:ea typeface="+mn-lt"/>
              <a:cs typeface="+mn-lt"/>
            </a:endParaRPr>
          </a:p>
          <a:p>
            <a:pPr algn="ctr"/>
            <a:r>
              <a:rPr lang="en-US" sz="1600" dirty="0">
                <a:solidFill>
                  <a:schemeClr val="tx1"/>
                </a:solidFill>
                <a:ea typeface="+mn-lt"/>
                <a:cs typeface="+mn-lt"/>
              </a:rPr>
              <a:t>The quality of social relations is also important, as well as how people feel about those connections.</a:t>
            </a:r>
            <a:endParaRPr lang="en-US" sz="1600" dirty="0">
              <a:solidFill>
                <a:schemeClr val="tx1"/>
              </a:solidFill>
              <a:cs typeface="Calibri"/>
            </a:endParaRPr>
          </a:p>
          <a:p>
            <a:pPr algn="ctr"/>
            <a:endParaRPr lang="en-US" dirty="0">
              <a:solidFill>
                <a:schemeClr val="tx1"/>
              </a:solidFill>
              <a:cs typeface="Calibri"/>
            </a:endParaRPr>
          </a:p>
        </p:txBody>
      </p:sp>
    </p:spTree>
    <p:extLst>
      <p:ext uri="{BB962C8B-B14F-4D97-AF65-F5344CB8AC3E}">
        <p14:creationId xmlns:p14="http://schemas.microsoft.com/office/powerpoint/2010/main" val="2496290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64AAEE-7AAB-D24E-A8FF-09F8B3CCDA44}"/>
              </a:ext>
            </a:extLst>
          </p:cNvPr>
          <p:cNvSpPr>
            <a:spLocks noGrp="1"/>
          </p:cNvSpPr>
          <p:nvPr>
            <p:ph sz="quarter" idx="14"/>
          </p:nvPr>
        </p:nvSpPr>
        <p:spPr>
          <a:xfrm>
            <a:off x="830238" y="2510409"/>
            <a:ext cx="10366466" cy="3585591"/>
          </a:xfrm>
        </p:spPr>
        <p:txBody>
          <a:bodyPr lIns="91440" tIns="45720" rIns="91440" bIns="45720" anchor="t">
            <a:normAutofit fontScale="92500" lnSpcReduction="10000"/>
          </a:bodyPr>
          <a:lstStyle/>
          <a:p>
            <a:pPr marL="246380" indent="-246380"/>
            <a:r>
              <a:rPr lang="en-US" sz="2800" dirty="0">
                <a:latin typeface="Calibri"/>
                <a:cs typeface="Gill Sans Light"/>
              </a:rPr>
              <a:t>The UK announced a Minister and Campaign to End Loneliness (2018) </a:t>
            </a:r>
            <a:endParaRPr lang="en-US" sz="2800" dirty="0">
              <a:latin typeface="Calibri"/>
            </a:endParaRPr>
          </a:p>
          <a:p>
            <a:pPr marL="246380" indent="-246380"/>
            <a:r>
              <a:rPr lang="en-US" sz="2800" dirty="0">
                <a:latin typeface="Calibri"/>
                <a:cs typeface="Gill Sans Light"/>
              </a:rPr>
              <a:t>Australia, Japan, the Netherland and the USA, have since declared national strategies to address social isolation and loneliness as a significant health risk</a:t>
            </a:r>
            <a:endParaRPr lang="en-US" sz="2800" dirty="0">
              <a:latin typeface="Calibri"/>
            </a:endParaRPr>
          </a:p>
          <a:p>
            <a:pPr marL="246380" indent="-246380"/>
            <a:r>
              <a:rPr lang="en-US" sz="2800" dirty="0">
                <a:latin typeface="Calibri"/>
                <a:cs typeface="Gill Sans Light"/>
              </a:rPr>
              <a:t>The World Health Organization (WHO) named social isolation and loneliness as growing public health and policy concern. </a:t>
            </a:r>
            <a:endParaRPr lang="en-US" sz="2800" dirty="0">
              <a:latin typeface="Calibri"/>
            </a:endParaRPr>
          </a:p>
          <a:p>
            <a:pPr marL="246380" indent="-246380"/>
            <a:r>
              <a:rPr lang="en-US" sz="2800" dirty="0">
                <a:solidFill>
                  <a:srgbClr val="58595B"/>
                </a:solidFill>
                <a:latin typeface="Calibri"/>
                <a:cs typeface="Calibri"/>
              </a:rPr>
              <a:t>Angus Reid survey found that 48% of Canadians reported  themselves as being social isolated, lonely or both(Reid, 2019)</a:t>
            </a:r>
            <a:endParaRPr lang="en-US" sz="2800" dirty="0">
              <a:solidFill>
                <a:srgbClr val="000000"/>
              </a:solidFill>
              <a:latin typeface="Calibri"/>
              <a:cs typeface="Calibri"/>
            </a:endParaRPr>
          </a:p>
          <a:p>
            <a:pPr marL="246380" indent="-246380"/>
            <a:endParaRPr lang="en-US" sz="2800" dirty="0">
              <a:solidFill>
                <a:srgbClr val="58595B"/>
              </a:solidFill>
              <a:latin typeface="Calibri"/>
            </a:endParaRPr>
          </a:p>
          <a:p>
            <a:pPr marL="0" indent="0" algn="ctr">
              <a:buNone/>
            </a:pPr>
            <a:endParaRPr lang="en-US" sz="2800" dirty="0">
              <a:solidFill>
                <a:srgbClr val="58595B"/>
              </a:solidFill>
              <a:latin typeface="Calibri"/>
            </a:endParaRPr>
          </a:p>
        </p:txBody>
      </p:sp>
      <p:sp>
        <p:nvSpPr>
          <p:cNvPr id="2" name="Title 1">
            <a:extLst>
              <a:ext uri="{FF2B5EF4-FFF2-40B4-BE49-F238E27FC236}">
                <a16:creationId xmlns:a16="http://schemas.microsoft.com/office/drawing/2014/main" id="{25DB2011-9D32-858C-6325-77E98E33FF24}"/>
              </a:ext>
            </a:extLst>
          </p:cNvPr>
          <p:cNvSpPr>
            <a:spLocks noGrp="1"/>
          </p:cNvSpPr>
          <p:nvPr>
            <p:ph type="title"/>
            <p:custDataLst>
              <p:tags r:id="rId1"/>
            </p:custDataLst>
          </p:nvPr>
        </p:nvSpPr>
        <p:spPr>
          <a:xfrm>
            <a:off x="1220660" y="640080"/>
            <a:ext cx="9747504" cy="918029"/>
          </a:xfrm>
        </p:spPr>
        <p:txBody>
          <a:bodyPr lIns="91440" tIns="45720" rIns="91440" bIns="45720" anchor="t"/>
          <a:lstStyle/>
          <a:p>
            <a:r>
              <a:rPr lang="en-US" sz="4000" dirty="0">
                <a:solidFill>
                  <a:schemeClr val="tx2">
                    <a:lumMod val="75000"/>
                  </a:schemeClr>
                </a:solidFill>
                <a:latin typeface="Calibri"/>
                <a:cs typeface="Calibri"/>
              </a:rPr>
              <a:t>THE EMERGING "GERIATRIC GIANT" </a:t>
            </a:r>
          </a:p>
        </p:txBody>
      </p:sp>
    </p:spTree>
    <p:extLst>
      <p:ext uri="{BB962C8B-B14F-4D97-AF65-F5344CB8AC3E}">
        <p14:creationId xmlns:p14="http://schemas.microsoft.com/office/powerpoint/2010/main" val="30191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280AA6-8F65-159D-BF51-79F47F011C84}"/>
              </a:ext>
            </a:extLst>
          </p:cNvPr>
          <p:cNvSpPr>
            <a:spLocks noGrp="1"/>
          </p:cNvSpPr>
          <p:nvPr>
            <p:ph type="title"/>
          </p:nvPr>
        </p:nvSpPr>
        <p:spPr/>
        <p:txBody>
          <a:bodyPr/>
          <a:lstStyle/>
          <a:p>
            <a:r>
              <a:rPr lang="en-US" dirty="0"/>
              <a:t>		        </a:t>
            </a:r>
            <a:r>
              <a:rPr lang="en-US" sz="3600" dirty="0"/>
              <a:t>Loneliness: An Epidemic</a:t>
            </a:r>
          </a:p>
        </p:txBody>
      </p:sp>
      <p:sp>
        <p:nvSpPr>
          <p:cNvPr id="6" name="Content Placeholder 5">
            <a:extLst>
              <a:ext uri="{FF2B5EF4-FFF2-40B4-BE49-F238E27FC236}">
                <a16:creationId xmlns:a16="http://schemas.microsoft.com/office/drawing/2014/main" id="{7703DB79-D391-8A6C-C3EC-93982BB2A988}"/>
              </a:ext>
            </a:extLst>
          </p:cNvPr>
          <p:cNvSpPr>
            <a:spLocks noGrp="1"/>
          </p:cNvSpPr>
          <p:nvPr>
            <p:ph idx="1"/>
          </p:nvPr>
        </p:nvSpPr>
        <p:spPr>
          <a:xfrm>
            <a:off x="837981" y="1691141"/>
            <a:ext cx="10512862" cy="4350205"/>
          </a:xfrm>
        </p:spPr>
        <p:txBody>
          <a:bodyPr>
            <a:normAutofit/>
          </a:bodyPr>
          <a:lstStyle/>
          <a:p>
            <a:pPr marL="0" indent="0">
              <a:buNone/>
            </a:pPr>
            <a:endParaRPr lang="en-US" sz="2399" dirty="0">
              <a:latin typeface="Calibri" panose="020F0502020204030204" pitchFamily="34" charset="0"/>
              <a:cs typeface="Calibri" panose="020F0502020204030204" pitchFamily="34" charset="0"/>
            </a:endParaRPr>
          </a:p>
          <a:p>
            <a:pPr marL="342797" indent="-342797"/>
            <a:r>
              <a:rPr lang="en-US" sz="2799" dirty="0">
                <a:latin typeface="Calibri" panose="020F0502020204030204" pitchFamily="34" charset="0"/>
                <a:cs typeface="Calibri" panose="020F0502020204030204" pitchFamily="34" charset="0"/>
              </a:rPr>
              <a:t>“We live in the most technologically connected age in the history of civilization, yet rates of loneliness have doubled since the 1980s.”</a:t>
            </a:r>
          </a:p>
          <a:p>
            <a:pPr marL="0" indent="0">
              <a:buNone/>
            </a:pPr>
            <a:r>
              <a:rPr lang="en-US" dirty="0">
                <a:latin typeface="Calibri" panose="020F0502020204030204" pitchFamily="34" charset="0"/>
                <a:cs typeface="Calibri" panose="020F0502020204030204" pitchFamily="34" charset="0"/>
              </a:rPr>
              <a:t> </a:t>
            </a:r>
          </a:p>
          <a:p>
            <a:pPr marL="0" indent="0">
              <a:buNone/>
            </a:pPr>
            <a:r>
              <a:rPr lang="en-US" sz="2799"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U.S. Surgeon General </a:t>
            </a:r>
            <a:r>
              <a:rPr lang="en-US" dirty="0" err="1">
                <a:latin typeface="Calibri" panose="020F0502020204030204" pitchFamily="34" charset="0"/>
                <a:cs typeface="Calibri" panose="020F0502020204030204" pitchFamily="34" charset="0"/>
              </a:rPr>
              <a:t>Vivek</a:t>
            </a:r>
            <a:r>
              <a:rPr lang="en-US" dirty="0">
                <a:latin typeface="Calibri" panose="020F0502020204030204" pitchFamily="34" charset="0"/>
                <a:cs typeface="Calibri" panose="020F0502020204030204" pitchFamily="34" charset="0"/>
              </a:rPr>
              <a:t> H. Murthy</a:t>
            </a:r>
            <a:endParaRPr lang="en-US" sz="2799" dirty="0">
              <a:latin typeface="Calibri" panose="020F0502020204030204" pitchFamily="34" charset="0"/>
              <a:cs typeface="Calibri" panose="020F0502020204030204" pitchFamily="34" charset="0"/>
            </a:endParaRPr>
          </a:p>
          <a:p>
            <a:pPr marL="342797" indent="-342797"/>
            <a:endParaRPr lang="en-US" sz="1200" dirty="0">
              <a:latin typeface="Calibri" panose="020F0502020204030204" pitchFamily="34" charset="0"/>
              <a:cs typeface="Calibri" panose="020F0502020204030204" pitchFamily="34" charset="0"/>
            </a:endParaRPr>
          </a:p>
          <a:p>
            <a:pPr marL="0" indent="0">
              <a:buNone/>
            </a:pPr>
            <a:endParaRPr lang="en-US" dirty="0"/>
          </a:p>
        </p:txBody>
      </p:sp>
      <p:pic>
        <p:nvPicPr>
          <p:cNvPr id="1026" name="Picture 2" descr="After just over two years in his post as Surgeon General, Vivek Murthy was dismissed by incoming President Donald Trump.">
            <a:extLst>
              <a:ext uri="{FF2B5EF4-FFF2-40B4-BE49-F238E27FC236}">
                <a16:creationId xmlns:a16="http://schemas.microsoft.com/office/drawing/2014/main" id="{688578DB-FC40-351B-C9BC-902355269A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7043" y="3660488"/>
            <a:ext cx="3592339" cy="227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221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D0531-E545-FB5A-F2AF-8FC6A18139A0}"/>
              </a:ext>
            </a:extLst>
          </p:cNvPr>
          <p:cNvPicPr>
            <a:picLocks noChangeAspect="1"/>
          </p:cNvPicPr>
          <p:nvPr/>
        </p:nvPicPr>
        <p:blipFill>
          <a:blip r:embed="rId2"/>
          <a:stretch>
            <a:fillRect/>
          </a:stretch>
        </p:blipFill>
        <p:spPr>
          <a:xfrm>
            <a:off x="0" y="141044"/>
            <a:ext cx="2878333" cy="4082742"/>
          </a:xfrm>
          <a:prstGeom prst="rect">
            <a:avLst/>
          </a:prstGeom>
        </p:spPr>
      </p:pic>
      <p:pic>
        <p:nvPicPr>
          <p:cNvPr id="6" name="Picture 5">
            <a:extLst>
              <a:ext uri="{FF2B5EF4-FFF2-40B4-BE49-F238E27FC236}">
                <a16:creationId xmlns:a16="http://schemas.microsoft.com/office/drawing/2014/main" id="{3C4BE7CD-661A-144F-8A55-BC453C910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717" y="3068146"/>
            <a:ext cx="2879610" cy="3788961"/>
          </a:xfrm>
          <a:prstGeom prst="rect">
            <a:avLst/>
          </a:prstGeom>
        </p:spPr>
      </p:pic>
      <p:pic>
        <p:nvPicPr>
          <p:cNvPr id="2" name="Picture 1"/>
          <p:cNvPicPr>
            <a:picLocks noChangeAspect="1"/>
          </p:cNvPicPr>
          <p:nvPr/>
        </p:nvPicPr>
        <p:blipFill>
          <a:blip r:embed="rId4"/>
          <a:stretch>
            <a:fillRect/>
          </a:stretch>
        </p:blipFill>
        <p:spPr>
          <a:xfrm>
            <a:off x="5896710" y="893"/>
            <a:ext cx="2879610" cy="3764855"/>
          </a:xfrm>
          <a:prstGeom prst="rect">
            <a:avLst/>
          </a:prstGeom>
        </p:spPr>
      </p:pic>
      <p:pic>
        <p:nvPicPr>
          <p:cNvPr id="5" name="Picture 4">
            <a:extLst>
              <a:ext uri="{FF2B5EF4-FFF2-40B4-BE49-F238E27FC236}">
                <a16:creationId xmlns:a16="http://schemas.microsoft.com/office/drawing/2014/main" id="{923E5F13-ED01-14D1-4152-0B1DB04F674C}"/>
              </a:ext>
            </a:extLst>
          </p:cNvPr>
          <p:cNvPicPr>
            <a:picLocks noChangeAspect="1"/>
          </p:cNvPicPr>
          <p:nvPr/>
        </p:nvPicPr>
        <p:blipFill>
          <a:blip r:embed="rId5"/>
          <a:stretch>
            <a:fillRect/>
          </a:stretch>
        </p:blipFill>
        <p:spPr>
          <a:xfrm>
            <a:off x="8845704" y="2313352"/>
            <a:ext cx="3191677" cy="4412024"/>
          </a:xfrm>
          <a:prstGeom prst="rect">
            <a:avLst/>
          </a:prstGeom>
        </p:spPr>
      </p:pic>
    </p:spTree>
    <p:extLst>
      <p:ext uri="{BB962C8B-B14F-4D97-AF65-F5344CB8AC3E}">
        <p14:creationId xmlns:p14="http://schemas.microsoft.com/office/powerpoint/2010/main" val="33165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8558" y="447675"/>
            <a:ext cx="7309739" cy="1539875"/>
          </a:xfrm>
        </p:spPr>
        <p:txBody>
          <a:bodyPr lIns="91440" tIns="45720" rIns="91440" bIns="45720" anchor="t"/>
          <a:lstStyle/>
          <a:p>
            <a:r>
              <a:rPr lang="en-CA" sz="4000" dirty="0">
                <a:solidFill>
                  <a:schemeClr val="tx2">
                    <a:lumMod val="75000"/>
                  </a:schemeClr>
                </a:solidFill>
                <a:latin typeface="Calibri"/>
                <a:ea typeface="Calibri"/>
                <a:cs typeface="Calibri"/>
              </a:rPr>
              <a:t>LONELINESS:                                </a:t>
            </a:r>
            <a:r>
              <a:rPr lang="en-CA" sz="3600" dirty="0">
                <a:solidFill>
                  <a:schemeClr val="tx2">
                    <a:lumMod val="75000"/>
                  </a:schemeClr>
                </a:solidFill>
                <a:latin typeface="Calibri"/>
                <a:ea typeface="Calibri"/>
                <a:cs typeface="Calibri"/>
              </a:rPr>
              <a:t>Doing everything to avoid it!</a:t>
            </a:r>
            <a:endParaRPr lang="en-US" sz="3600" b="0" dirty="0">
              <a:solidFill>
                <a:schemeClr val="tx2">
                  <a:lumMod val="75000"/>
                </a:schemeClr>
              </a:solidFill>
              <a:latin typeface="Calibri"/>
              <a:ea typeface="Calibri"/>
              <a:cs typeface="Calibri"/>
            </a:endParaRPr>
          </a:p>
          <a:p>
            <a:br>
              <a:rPr lang="en-US" dirty="0"/>
            </a:br>
            <a:r>
              <a:rPr lang="en-CA" dirty="0">
                <a:latin typeface="DM Sans 14pt Black"/>
              </a:rPr>
              <a:t>	</a:t>
            </a:r>
            <a:endParaRPr lang="en-CA" sz="3600" dirty="0">
              <a:latin typeface="Calibri"/>
              <a:ea typeface="Calibri"/>
              <a:cs typeface="Calibri"/>
            </a:endParaRPr>
          </a:p>
        </p:txBody>
      </p:sp>
      <p:sp>
        <p:nvSpPr>
          <p:cNvPr id="6" name="Content Placeholder 5"/>
          <p:cNvSpPr>
            <a:spLocks noGrp="1"/>
          </p:cNvSpPr>
          <p:nvPr>
            <p:ph idx="4294967295"/>
          </p:nvPr>
        </p:nvSpPr>
        <p:spPr>
          <a:xfrm>
            <a:off x="695143" y="2720975"/>
            <a:ext cx="9817282" cy="4065588"/>
          </a:xfrm>
        </p:spPr>
        <p:txBody>
          <a:bodyPr lIns="91440" tIns="45720" rIns="91440" bIns="45720" anchor="t">
            <a:normAutofit/>
          </a:bodyPr>
          <a:lstStyle/>
          <a:p>
            <a:pPr marL="246380" indent="-246380"/>
            <a:r>
              <a:rPr lang="en-US" sz="2000" dirty="0">
                <a:latin typeface="Calibri"/>
                <a:ea typeface="Calibri"/>
                <a:cs typeface="Gill Sans Light"/>
              </a:rPr>
              <a:t>Frieda Fromm-Reichmann (1959) noted “a strange reluctance on the part of psychiatrists to seek scientific clarification of the subject. Thus, it comes about that loneliness is one of the least satisfactorily conceptualized psychological phenomena, not even mentioned in most psychiatric textbooks” </a:t>
            </a:r>
            <a:endParaRPr lang="en-US" sz="2000">
              <a:latin typeface="Calibri"/>
              <a:ea typeface="Calibri"/>
            </a:endParaRPr>
          </a:p>
          <a:p>
            <a:pPr marL="246380" indent="-246380"/>
            <a:r>
              <a:rPr lang="en-US" sz="2000" dirty="0">
                <a:latin typeface="Calibri"/>
                <a:ea typeface="Calibri"/>
                <a:cs typeface="Gill Sans Light"/>
              </a:rPr>
              <a:t> “Loneliness seems to be such a painful, frightening experience that people will do practically everything to avoid it” </a:t>
            </a:r>
            <a:endParaRPr lang="en-US" sz="2000">
              <a:latin typeface="Calibri"/>
              <a:ea typeface="Calibri"/>
            </a:endParaRPr>
          </a:p>
          <a:p>
            <a:pPr marL="246380" indent="-246380"/>
            <a:r>
              <a:rPr lang="en-US" sz="2000" dirty="0">
                <a:latin typeface="Calibri"/>
                <a:ea typeface="Calibri"/>
                <a:cs typeface="Gill Sans Light"/>
              </a:rPr>
              <a:t>Loneliness is only mentioned once in the &gt;1,000 pages of DSM-5</a:t>
            </a:r>
            <a:br>
              <a:rPr lang="en-US" sz="2000" dirty="0">
                <a:latin typeface="Calibri"/>
              </a:rPr>
            </a:br>
            <a:endParaRPr lang="en-US">
              <a:latin typeface="Calibri"/>
              <a:ea typeface="Calibri"/>
            </a:endParaRPr>
          </a:p>
          <a:p>
            <a:pPr marL="0" indent="0">
              <a:buNone/>
            </a:pPr>
            <a:br>
              <a:rPr lang="en-US" dirty="0">
                <a:solidFill>
                  <a:srgbClr val="FF0000"/>
                </a:solidFill>
              </a:rPr>
            </a:br>
            <a:br>
              <a:rPr lang="en-US" dirty="0"/>
            </a:br>
            <a:endParaRPr lang="en-CA" dirty="0"/>
          </a:p>
        </p:txBody>
      </p:sp>
      <p:pic>
        <p:nvPicPr>
          <p:cNvPr id="1026" name="Picture 2" descr="Frieda Reichmann (1920)">
            <a:extLst>
              <a:ext uri="{FF2B5EF4-FFF2-40B4-BE49-F238E27FC236}">
                <a16:creationId xmlns:a16="http://schemas.microsoft.com/office/drawing/2014/main" id="{7C0AEEE1-469E-A8A9-16AC-416D2163F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188" y="-22913"/>
            <a:ext cx="1883385" cy="25948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1694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0F96D-921A-804B-878C-773763929A6E}"/>
              </a:ext>
            </a:extLst>
          </p:cNvPr>
          <p:cNvSpPr>
            <a:spLocks noGrp="1"/>
          </p:cNvSpPr>
          <p:nvPr>
            <p:ph type="title"/>
          </p:nvPr>
        </p:nvSpPr>
        <p:spPr>
          <a:xfrm>
            <a:off x="1050547" y="2296111"/>
            <a:ext cx="2628215" cy="2546594"/>
          </a:xfrm>
          <a:noFill/>
        </p:spPr>
        <p:txBody>
          <a:bodyPr anchor="ctr">
            <a:normAutofit/>
          </a:bodyPr>
          <a:lstStyle/>
          <a:p>
            <a:r>
              <a:rPr lang="en-US" sz="1799" dirty="0">
                <a:solidFill>
                  <a:srgbClr val="FFFFFF"/>
                </a:solidFill>
              </a:rPr>
              <a:t>Refs:</a:t>
            </a:r>
            <a:br>
              <a:rPr lang="en-US" sz="1799" dirty="0">
                <a:solidFill>
                  <a:srgbClr val="FFFFFF"/>
                </a:solidFill>
              </a:rPr>
            </a:br>
            <a:r>
              <a:rPr lang="en-US" sz="1799" dirty="0">
                <a:solidFill>
                  <a:schemeClr val="tx1"/>
                </a:solidFill>
              </a:rPr>
              <a:t>NASEM 2020</a:t>
            </a:r>
            <a:br>
              <a:rPr lang="en-US" sz="1799" dirty="0">
                <a:solidFill>
                  <a:schemeClr val="tx1"/>
                </a:solidFill>
              </a:rPr>
            </a:br>
            <a:r>
              <a:rPr lang="en-US" sz="1799" dirty="0" err="1">
                <a:solidFill>
                  <a:schemeClr val="tx1"/>
                </a:solidFill>
              </a:rPr>
              <a:t>Valtorta</a:t>
            </a:r>
            <a:r>
              <a:rPr lang="en-US" sz="1799" dirty="0">
                <a:solidFill>
                  <a:schemeClr val="tx1"/>
                </a:solidFill>
              </a:rPr>
              <a:t> et al., 2016</a:t>
            </a:r>
            <a:br>
              <a:rPr lang="en-US" sz="1799" dirty="0">
                <a:solidFill>
                  <a:schemeClr val="tx1"/>
                </a:solidFill>
              </a:rPr>
            </a:br>
            <a:r>
              <a:rPr lang="en-US" sz="1799" dirty="0">
                <a:solidFill>
                  <a:schemeClr val="tx1"/>
                </a:solidFill>
              </a:rPr>
              <a:t>Kuiper et al., 2015</a:t>
            </a:r>
            <a:br>
              <a:rPr lang="en-US" sz="1799" dirty="0">
                <a:solidFill>
                  <a:schemeClr val="tx1"/>
                </a:solidFill>
              </a:rPr>
            </a:br>
            <a:r>
              <a:rPr lang="en-US" sz="1799" dirty="0">
                <a:solidFill>
                  <a:schemeClr val="tx1"/>
                </a:solidFill>
              </a:rPr>
              <a:t>Holt-</a:t>
            </a:r>
            <a:r>
              <a:rPr lang="en-US" sz="1799" dirty="0" err="1">
                <a:solidFill>
                  <a:schemeClr val="tx1"/>
                </a:solidFill>
              </a:rPr>
              <a:t>Lunstad</a:t>
            </a:r>
            <a:r>
              <a:rPr lang="en-US" sz="1799" dirty="0">
                <a:solidFill>
                  <a:schemeClr val="tx1"/>
                </a:solidFill>
              </a:rPr>
              <a:t> et al., 2015</a:t>
            </a:r>
            <a:br>
              <a:rPr lang="en-US" sz="1799" dirty="0">
                <a:solidFill>
                  <a:schemeClr val="tx1"/>
                </a:solidFill>
              </a:rPr>
            </a:br>
            <a:r>
              <a:rPr lang="en-US" sz="1799" dirty="0" err="1">
                <a:solidFill>
                  <a:schemeClr val="tx1"/>
                </a:solidFill>
              </a:rPr>
              <a:t>Perissinotto</a:t>
            </a:r>
            <a:r>
              <a:rPr lang="en-US" sz="1799" dirty="0">
                <a:solidFill>
                  <a:schemeClr val="tx1"/>
                </a:solidFill>
              </a:rPr>
              <a:t> et al., 2012</a:t>
            </a:r>
          </a:p>
        </p:txBody>
      </p:sp>
      <p:pic>
        <p:nvPicPr>
          <p:cNvPr id="2" name="Picture 1"/>
          <p:cNvPicPr>
            <a:picLocks noChangeAspect="1"/>
          </p:cNvPicPr>
          <p:nvPr/>
        </p:nvPicPr>
        <p:blipFill>
          <a:blip r:embed="rId2"/>
          <a:stretch>
            <a:fillRect/>
          </a:stretch>
        </p:blipFill>
        <p:spPr>
          <a:xfrm>
            <a:off x="4413196" y="281710"/>
            <a:ext cx="7842387" cy="6575397"/>
          </a:xfrm>
          <a:prstGeom prst="rect">
            <a:avLst/>
          </a:prstGeom>
        </p:spPr>
      </p:pic>
      <p:pic>
        <p:nvPicPr>
          <p:cNvPr id="4" name="Picture 3">
            <a:extLst>
              <a:ext uri="{FF2B5EF4-FFF2-40B4-BE49-F238E27FC236}">
                <a16:creationId xmlns:a16="http://schemas.microsoft.com/office/drawing/2014/main" id="{39815199-5A5C-215F-132D-E283CFA0E8E1}"/>
              </a:ext>
            </a:extLst>
          </p:cNvPr>
          <p:cNvPicPr>
            <a:picLocks noChangeAspect="1"/>
          </p:cNvPicPr>
          <p:nvPr/>
        </p:nvPicPr>
        <p:blipFill>
          <a:blip r:embed="rId3"/>
          <a:stretch>
            <a:fillRect/>
          </a:stretch>
        </p:blipFill>
        <p:spPr>
          <a:xfrm>
            <a:off x="49124" y="893"/>
            <a:ext cx="1647420" cy="2376655"/>
          </a:xfrm>
          <a:prstGeom prst="rect">
            <a:avLst/>
          </a:prstGeom>
        </p:spPr>
      </p:pic>
    </p:spTree>
    <p:extLst>
      <p:ext uri="{BB962C8B-B14F-4D97-AF65-F5344CB8AC3E}">
        <p14:creationId xmlns:p14="http://schemas.microsoft.com/office/powerpoint/2010/main" val="518540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DE517-40F3-818E-3772-389D29E8C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DC6A1-18D1-C78D-EF33-0DEB06531845}"/>
              </a:ext>
            </a:extLst>
          </p:cNvPr>
          <p:cNvSpPr>
            <a:spLocks noGrp="1"/>
          </p:cNvSpPr>
          <p:nvPr>
            <p:ph type="title"/>
          </p:nvPr>
        </p:nvSpPr>
        <p:spPr>
          <a:xfrm>
            <a:off x="455612" y="1066800"/>
            <a:ext cx="2819400" cy="1700784"/>
          </a:xfrm>
        </p:spPr>
        <p:txBody>
          <a:bodyPr lIns="91440" tIns="45720" rIns="91440" bIns="45720" anchor="t">
            <a:normAutofit fontScale="90000"/>
          </a:bodyPr>
          <a:lstStyle/>
          <a:p>
            <a:r>
              <a:rPr lang="en-US" dirty="0">
                <a:latin typeface="Calibri"/>
                <a:cs typeface="Calibri"/>
              </a:rPr>
              <a:t>The Role of Health Care &amp; Social Service Professionals </a:t>
            </a:r>
            <a:endParaRPr lang="en-US">
              <a:latin typeface="Calibri"/>
              <a:cs typeface="Calibri"/>
            </a:endParaRPr>
          </a:p>
        </p:txBody>
      </p:sp>
      <p:sp>
        <p:nvSpPr>
          <p:cNvPr id="3" name="Slide Number Placeholder 2">
            <a:extLst>
              <a:ext uri="{FF2B5EF4-FFF2-40B4-BE49-F238E27FC236}">
                <a16:creationId xmlns:a16="http://schemas.microsoft.com/office/drawing/2014/main" id="{800BEA19-0A5C-803D-75BF-61C50E987899}"/>
              </a:ext>
            </a:extLst>
          </p:cNvPr>
          <p:cNvSpPr>
            <a:spLocks noGrp="1"/>
          </p:cNvSpPr>
          <p:nvPr>
            <p:ph type="sldNum" sz="quarter" idx="12"/>
          </p:nvPr>
        </p:nvSpPr>
        <p:spPr/>
        <p:txBody>
          <a:bodyPr/>
          <a:lstStyle/>
          <a:p>
            <a:fld id="{DF28FB93-0A08-4E7D-8E63-9EFA29F1E093}" type="slidenum">
              <a:rPr lang="en-US" smtClean="0"/>
              <a:pPr/>
              <a:t>16</a:t>
            </a:fld>
            <a:endParaRPr lang="en-US"/>
          </a:p>
        </p:txBody>
      </p:sp>
      <p:sp>
        <p:nvSpPr>
          <p:cNvPr id="6" name="TextBox 5">
            <a:extLst>
              <a:ext uri="{FF2B5EF4-FFF2-40B4-BE49-F238E27FC236}">
                <a16:creationId xmlns:a16="http://schemas.microsoft.com/office/drawing/2014/main" id="{1FCEA226-7E08-E2BD-0583-D44D34A5997E}"/>
              </a:ext>
            </a:extLst>
          </p:cNvPr>
          <p:cNvSpPr txBox="1"/>
          <p:nvPr/>
        </p:nvSpPr>
        <p:spPr>
          <a:xfrm>
            <a:off x="5029124" y="1070071"/>
            <a:ext cx="616347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kern="1200" spc="150" baseline="0" dirty="0">
                <a:solidFill>
                  <a:schemeClr val="tx1">
                    <a:lumMod val="50000"/>
                  </a:schemeClr>
                </a:solidFill>
                <a:latin typeface="Calibri"/>
                <a:cs typeface="Calibri"/>
              </a:rPr>
              <a:t>“</a:t>
            </a:r>
            <a:r>
              <a:rPr lang="en-US" sz="2000" i="1" kern="1200" spc="150" baseline="0" dirty="0">
                <a:solidFill>
                  <a:schemeClr val="tx1">
                    <a:lumMod val="50000"/>
                  </a:schemeClr>
                </a:solidFill>
                <a:latin typeface="Calibri"/>
                <a:cs typeface="Calibri"/>
              </a:rPr>
              <a:t>Social Isolation and loneliness are rarely listed on a death certificates, yet they may be contributed to the excess deaths from all causes observed during the pandemic. </a:t>
            </a:r>
            <a:endParaRPr lang="en-US" dirty="0">
              <a:solidFill>
                <a:schemeClr val="tx1">
                  <a:lumMod val="50000"/>
                </a:schemeClr>
              </a:solidFill>
              <a:ea typeface="Calibri"/>
              <a:cs typeface="Calibri" panose="020F0502020204030204"/>
            </a:endParaRPr>
          </a:p>
          <a:p>
            <a:pPr algn="ctr"/>
            <a:endParaRPr lang="en-US" sz="2000" i="1" spc="150" dirty="0">
              <a:solidFill>
                <a:schemeClr val="tx1">
                  <a:lumMod val="50000"/>
                </a:schemeClr>
              </a:solidFill>
              <a:latin typeface="Calibri"/>
              <a:ea typeface="Calibri"/>
              <a:cs typeface="Calibri"/>
            </a:endParaRPr>
          </a:p>
          <a:p>
            <a:pPr algn="ctr"/>
            <a:r>
              <a:rPr lang="en-US" sz="2000" i="1" spc="150" dirty="0">
                <a:solidFill>
                  <a:schemeClr val="tx1">
                    <a:lumMod val="50000"/>
                  </a:schemeClr>
                </a:solidFill>
                <a:latin typeface="Calibri"/>
                <a:cs typeface="Calibri"/>
              </a:rPr>
              <a:t> </a:t>
            </a:r>
            <a:r>
              <a:rPr lang="en-US" sz="2000" i="1" kern="1200" spc="150" baseline="0" dirty="0">
                <a:solidFill>
                  <a:schemeClr val="tx1">
                    <a:lumMod val="50000"/>
                  </a:schemeClr>
                </a:solidFill>
                <a:latin typeface="Calibri"/>
                <a:cs typeface="Calibri"/>
              </a:rPr>
              <a:t>Although the health sector cannot solve this problem alone, the medical community does need to respond.  Clinicians will require adequate training, resources, and support to integrate screening, interventions and referrals for social isolation and loneliness into their existing responsibilities. </a:t>
            </a:r>
            <a:r>
              <a:rPr lang="en-US" sz="2000" i="1" spc="150" dirty="0">
                <a:solidFill>
                  <a:schemeClr val="tx1">
                    <a:lumMod val="50000"/>
                  </a:schemeClr>
                </a:solidFill>
                <a:latin typeface="Calibri"/>
                <a:cs typeface="Calibri"/>
              </a:rPr>
              <a:t> </a:t>
            </a:r>
            <a:endParaRPr lang="en-US" dirty="0">
              <a:solidFill>
                <a:schemeClr val="tx1">
                  <a:lumMod val="50000"/>
                </a:schemeClr>
              </a:solidFill>
              <a:latin typeface="Calibri"/>
              <a:ea typeface="Calibri"/>
              <a:cs typeface="Calibri"/>
            </a:endParaRPr>
          </a:p>
          <a:p>
            <a:pPr algn="ctr"/>
            <a:endParaRPr lang="en-US" sz="2000" i="1" spc="150" dirty="0">
              <a:solidFill>
                <a:schemeClr val="tx1">
                  <a:lumMod val="50000"/>
                </a:schemeClr>
              </a:solidFill>
              <a:latin typeface="Calibri"/>
              <a:ea typeface="Calibri"/>
              <a:cs typeface="Calibri"/>
            </a:endParaRPr>
          </a:p>
          <a:p>
            <a:pPr algn="ctr"/>
            <a:r>
              <a:rPr lang="en-US" sz="2000" i="1" kern="1200" spc="150" baseline="0" dirty="0">
                <a:solidFill>
                  <a:schemeClr val="tx1">
                    <a:lumMod val="50000"/>
                  </a:schemeClr>
                </a:solidFill>
                <a:latin typeface="Calibri"/>
                <a:cs typeface="Calibri"/>
              </a:rPr>
              <a:t>Patient’s lives may hang in the balance</a:t>
            </a:r>
            <a:r>
              <a:rPr lang="en-US" sz="2000" kern="1200" spc="150" baseline="0" dirty="0">
                <a:solidFill>
                  <a:schemeClr val="tx1">
                    <a:lumMod val="50000"/>
                  </a:schemeClr>
                </a:solidFill>
                <a:latin typeface="Calibri"/>
                <a:cs typeface="Calibri"/>
              </a:rPr>
              <a:t>."</a:t>
            </a:r>
            <a:endParaRPr lang="en-US" dirty="0">
              <a:solidFill>
                <a:schemeClr val="tx1">
                  <a:lumMod val="50000"/>
                </a:schemeClr>
              </a:solidFill>
              <a:ea typeface="Calibri"/>
              <a:cs typeface="Calibri"/>
            </a:endParaRPr>
          </a:p>
          <a:p>
            <a:pPr algn="ctr"/>
            <a:endParaRPr lang="en-US" sz="2000" spc="150" dirty="0">
              <a:latin typeface="Calibri"/>
              <a:cs typeface="Calibri"/>
            </a:endParaRPr>
          </a:p>
          <a:p>
            <a:pPr algn="ctr"/>
            <a:r>
              <a:rPr lang="en-US" sz="2000" spc="150" dirty="0">
                <a:solidFill>
                  <a:srgbClr val="FF0000"/>
                </a:solidFill>
                <a:latin typeface="Calibri"/>
                <a:cs typeface="Calibri"/>
              </a:rPr>
              <a:t>(</a:t>
            </a:r>
            <a:r>
              <a:rPr lang="en-US" sz="2000" spc="150" dirty="0" err="1">
                <a:solidFill>
                  <a:srgbClr val="FF0000"/>
                </a:solidFill>
                <a:latin typeface="Calibri"/>
                <a:cs typeface="Calibri"/>
              </a:rPr>
              <a:t>Lunstad</a:t>
            </a:r>
            <a:r>
              <a:rPr lang="en-US" sz="2000" spc="150" dirty="0">
                <a:solidFill>
                  <a:srgbClr val="FF0000"/>
                </a:solidFill>
                <a:latin typeface="Calibri"/>
                <a:cs typeface="Calibri"/>
              </a:rPr>
              <a:t> &amp; </a:t>
            </a:r>
            <a:r>
              <a:rPr lang="en-US" sz="2000" spc="150" dirty="0" err="1">
                <a:solidFill>
                  <a:srgbClr val="FF0000"/>
                </a:solidFill>
                <a:latin typeface="Calibri"/>
                <a:cs typeface="Calibri"/>
              </a:rPr>
              <a:t>Perissinotto</a:t>
            </a:r>
            <a:r>
              <a:rPr lang="en-US" sz="2000" b="0" kern="1200" spc="150" baseline="0" dirty="0">
                <a:solidFill>
                  <a:srgbClr val="FF0000"/>
                </a:solidFill>
                <a:latin typeface="Calibri"/>
                <a:cs typeface="Calibri"/>
              </a:rPr>
              <a:t>, New England Journal of Medicine, 2023)</a:t>
            </a:r>
            <a:endParaRPr lang="en-US" dirty="0">
              <a:solidFill>
                <a:srgbClr val="FF0000"/>
              </a:solidFill>
              <a:latin typeface="Calibri"/>
              <a:cs typeface="Calibri"/>
            </a:endParaRPr>
          </a:p>
        </p:txBody>
      </p:sp>
    </p:spTree>
    <p:extLst>
      <p:ext uri="{BB962C8B-B14F-4D97-AF65-F5344CB8AC3E}">
        <p14:creationId xmlns:p14="http://schemas.microsoft.com/office/powerpoint/2010/main" val="18347943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DE517-40F3-818E-3772-389D29E8C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DC6A1-18D1-C78D-EF33-0DEB06531845}"/>
              </a:ext>
            </a:extLst>
          </p:cNvPr>
          <p:cNvSpPr>
            <a:spLocks noGrp="1"/>
          </p:cNvSpPr>
          <p:nvPr>
            <p:ph type="title"/>
          </p:nvPr>
        </p:nvSpPr>
        <p:spPr>
          <a:xfrm>
            <a:off x="455612" y="1066800"/>
            <a:ext cx="2819400" cy="1700784"/>
          </a:xfrm>
        </p:spPr>
        <p:txBody>
          <a:bodyPr lIns="91440" tIns="45720" rIns="91440" bIns="45720" anchor="t">
            <a:normAutofit fontScale="90000"/>
          </a:bodyPr>
          <a:lstStyle/>
          <a:p>
            <a:r>
              <a:rPr lang="en-US" dirty="0">
                <a:latin typeface="Calibri"/>
                <a:cs typeface="Calibri"/>
              </a:rPr>
              <a:t>The Role of Health Care &amp; Social Service Professionals </a:t>
            </a:r>
            <a:endParaRPr lang="en-US">
              <a:latin typeface="Calibri"/>
              <a:cs typeface="Calibri"/>
            </a:endParaRPr>
          </a:p>
        </p:txBody>
      </p:sp>
      <p:sp>
        <p:nvSpPr>
          <p:cNvPr id="3" name="Slide Number Placeholder 2">
            <a:extLst>
              <a:ext uri="{FF2B5EF4-FFF2-40B4-BE49-F238E27FC236}">
                <a16:creationId xmlns:a16="http://schemas.microsoft.com/office/drawing/2014/main" id="{800BEA19-0A5C-803D-75BF-61C50E987899}"/>
              </a:ext>
            </a:extLst>
          </p:cNvPr>
          <p:cNvSpPr>
            <a:spLocks noGrp="1"/>
          </p:cNvSpPr>
          <p:nvPr>
            <p:ph type="sldNum" sz="quarter" idx="12"/>
          </p:nvPr>
        </p:nvSpPr>
        <p:spPr/>
        <p:txBody>
          <a:bodyPr/>
          <a:lstStyle/>
          <a:p>
            <a:fld id="{DF28FB93-0A08-4E7D-8E63-9EFA29F1E093}" type="slidenum">
              <a:rPr lang="en-US" smtClean="0"/>
              <a:pPr/>
              <a:t>17</a:t>
            </a:fld>
            <a:endParaRPr lang="en-US"/>
          </a:p>
        </p:txBody>
      </p:sp>
      <p:sp>
        <p:nvSpPr>
          <p:cNvPr id="6" name="TextBox 5">
            <a:extLst>
              <a:ext uri="{FF2B5EF4-FFF2-40B4-BE49-F238E27FC236}">
                <a16:creationId xmlns:a16="http://schemas.microsoft.com/office/drawing/2014/main" id="{1FCEA226-7E08-E2BD-0583-D44D34A5997E}"/>
              </a:ext>
            </a:extLst>
          </p:cNvPr>
          <p:cNvSpPr txBox="1"/>
          <p:nvPr/>
        </p:nvSpPr>
        <p:spPr>
          <a:xfrm>
            <a:off x="4705359" y="1070071"/>
            <a:ext cx="6487243"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spc="150" dirty="0">
                <a:solidFill>
                  <a:schemeClr val="tx1">
                    <a:lumMod val="50000"/>
                  </a:schemeClr>
                </a:solidFill>
                <a:latin typeface="Calibri"/>
                <a:cs typeface="Calibri"/>
              </a:rPr>
              <a:t>"Family physicians and other primary care providers might be the only point of social contact for many older patients... </a:t>
            </a:r>
            <a:endParaRPr lang="en-US" dirty="0">
              <a:solidFill>
                <a:schemeClr val="tx1">
                  <a:lumMod val="50000"/>
                </a:schemeClr>
              </a:solidFill>
              <a:ea typeface="Calibri"/>
              <a:cs typeface="Calibri"/>
            </a:endParaRPr>
          </a:p>
          <a:p>
            <a:pPr algn="ctr"/>
            <a:endParaRPr lang="en-US" sz="2400" i="1" spc="150" dirty="0">
              <a:solidFill>
                <a:schemeClr val="tx1">
                  <a:lumMod val="50000"/>
                </a:schemeClr>
              </a:solidFill>
              <a:latin typeface="Calibri"/>
              <a:ea typeface="Calibri"/>
              <a:cs typeface="Calibri"/>
            </a:endParaRPr>
          </a:p>
          <a:p>
            <a:pPr algn="ctr"/>
            <a:r>
              <a:rPr lang="en-US" sz="2400" i="1" spc="150" dirty="0">
                <a:solidFill>
                  <a:schemeClr val="tx1">
                    <a:lumMod val="50000"/>
                  </a:schemeClr>
                </a:solidFill>
                <a:latin typeface="Calibri"/>
                <a:cs typeface="Calibri"/>
              </a:rPr>
              <a:t>… Just as physicians screen for other risk factors, there might be a role for primary care physicians, to identify patients who are isolated, lonely, or socially vulnerable and to recommend evidence-based interventions that could strengthen social connections." </a:t>
            </a:r>
            <a:r>
              <a:rPr lang="en-US" sz="2400" i="1" spc="150" dirty="0">
                <a:solidFill>
                  <a:srgbClr val="FF0000"/>
                </a:solidFill>
                <a:latin typeface="Calibri"/>
                <a:cs typeface="Calibri"/>
              </a:rPr>
              <a:t>(Freedman and</a:t>
            </a:r>
            <a:r>
              <a:rPr lang="en-US" sz="2800" i="1" spc="150" dirty="0">
                <a:solidFill>
                  <a:srgbClr val="FF0000"/>
                </a:solidFill>
                <a:latin typeface="Calibri"/>
                <a:cs typeface="Calibri"/>
              </a:rPr>
              <a:t> </a:t>
            </a:r>
            <a:r>
              <a:rPr lang="en-US" sz="2400" i="1" spc="150" dirty="0">
                <a:solidFill>
                  <a:srgbClr val="FF0000"/>
                </a:solidFill>
                <a:latin typeface="Calibri"/>
                <a:cs typeface="Calibri"/>
              </a:rPr>
              <a:t>Nicolle,2020) </a:t>
            </a:r>
            <a:endParaRPr lang="en-US" sz="2400" dirty="0">
              <a:solidFill>
                <a:srgbClr val="FF0000"/>
              </a:solidFill>
              <a:ea typeface="Calibri"/>
              <a:cs typeface="Calibri"/>
            </a:endParaRPr>
          </a:p>
        </p:txBody>
      </p:sp>
    </p:spTree>
    <p:extLst>
      <p:ext uri="{BB962C8B-B14F-4D97-AF65-F5344CB8AC3E}">
        <p14:creationId xmlns:p14="http://schemas.microsoft.com/office/powerpoint/2010/main" val="305931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6FDE-BF3C-9D04-A636-6545AB399EC7}"/>
              </a:ext>
            </a:extLst>
          </p:cNvPr>
          <p:cNvSpPr>
            <a:spLocks noGrp="1"/>
          </p:cNvSpPr>
          <p:nvPr>
            <p:ph type="title"/>
            <p:custDataLst>
              <p:tags r:id="rId1"/>
            </p:custDataLst>
          </p:nvPr>
        </p:nvSpPr>
        <p:spPr>
          <a:xfrm>
            <a:off x="453907" y="211592"/>
            <a:ext cx="11281011" cy="1303025"/>
          </a:xfrm>
        </p:spPr>
        <p:txBody>
          <a:bodyPr/>
          <a:lstStyle/>
          <a:p>
            <a:r>
              <a:rPr lang="en-US" sz="3600" b="1" dirty="0">
                <a:solidFill>
                  <a:schemeClr val="accent3">
                    <a:lumMod val="75000"/>
                  </a:schemeClr>
                </a:solidFill>
                <a:latin typeface="Calibri"/>
                <a:cs typeface="Calibri"/>
              </a:rPr>
              <a:t>Clinical practice guidelines for Social Isolation and Loneliness in older adults</a:t>
            </a:r>
          </a:p>
        </p:txBody>
      </p:sp>
      <p:sp>
        <p:nvSpPr>
          <p:cNvPr id="4" name="Subtitle 6">
            <a:extLst>
              <a:ext uri="{FF2B5EF4-FFF2-40B4-BE49-F238E27FC236}">
                <a16:creationId xmlns:a16="http://schemas.microsoft.com/office/drawing/2014/main" id="{A0B77ED8-C1A5-E172-C289-92FE88874FE6}"/>
              </a:ext>
            </a:extLst>
          </p:cNvPr>
          <p:cNvSpPr txBox="1">
            <a:spLocks/>
          </p:cNvSpPr>
          <p:nvPr>
            <p:custDataLst>
              <p:tags r:id="rId2"/>
            </p:custDataLst>
          </p:nvPr>
        </p:nvSpPr>
        <p:spPr>
          <a:xfrm>
            <a:off x="7579232" y="1718116"/>
            <a:ext cx="3746218" cy="4157898"/>
          </a:xfrm>
          <a:prstGeom prst="rect">
            <a:avLst/>
          </a:prstGeom>
          <a:noFill/>
          <a:ln>
            <a:noFill/>
          </a:ln>
        </p:spPr>
        <p:txBody>
          <a:bodyPr spcFirstLastPara="1" wrap="square" lIns="0" tIns="121868" rIns="121868" bIns="121868" anchor="t" anchorCtr="0">
            <a:noAutofit/>
          </a:bodyPr>
          <a:lstStyle>
            <a:defPPr marR="0" lvl="0" algn="l" rtl="0">
              <a:lnSpc>
                <a:spcPct val="100000"/>
              </a:lnSpc>
              <a:spcBef>
                <a:spcPts val="0"/>
              </a:spcBef>
              <a:spcAft>
                <a:spcPts val="0"/>
              </a:spcAft>
            </a:defPPr>
            <a:lvl1pPr marL="266700" marR="0" lvl="0" indent="-266700" algn="l" rtl="0">
              <a:lnSpc>
                <a:spcPct val="100000"/>
              </a:lnSpc>
              <a:spcBef>
                <a:spcPts val="0"/>
              </a:spcBef>
              <a:spcAft>
                <a:spcPts val="0"/>
              </a:spcAft>
              <a:buClr>
                <a:schemeClr val="accent2"/>
              </a:buClr>
              <a:buSzPts val="1600"/>
              <a:buFont typeface="Manjari"/>
              <a:buChar char="●"/>
              <a:tabLst/>
              <a:defRPr sz="1600" b="1" i="0" u="none" strike="noStrike" cap="none">
                <a:solidFill>
                  <a:schemeClr val="accent2"/>
                </a:solidFill>
                <a:latin typeface="Manjari"/>
                <a:ea typeface="Manjari"/>
                <a:cs typeface="Manjari"/>
                <a:sym typeface="Manjari"/>
              </a:defRPr>
            </a:lvl1pPr>
            <a:lvl2pPr marL="914400" marR="0" lvl="1"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2pPr>
            <a:lvl3pPr marL="1371600" marR="0" lvl="2"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3pPr>
            <a:lvl4pPr marL="1828800" marR="0" lvl="3"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4pPr>
            <a:lvl5pPr marL="2286000" marR="0" lvl="4"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5pPr>
            <a:lvl6pPr marL="2743200" marR="0" lvl="5"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6pPr>
            <a:lvl7pPr marL="3200400" marR="0" lvl="6"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7pPr>
            <a:lvl8pPr marL="3657600" marR="0" lvl="7"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8pPr>
            <a:lvl9pPr marL="4114800" marR="0" lvl="8"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9pPr>
          </a:lstStyle>
          <a:p>
            <a:pPr marL="0" indent="0">
              <a:spcAft>
                <a:spcPts val="800"/>
              </a:spcAft>
              <a:buNone/>
            </a:pPr>
            <a:r>
              <a:rPr lang="en-US" sz="2650" dirty="0">
                <a:solidFill>
                  <a:schemeClr val="tx1"/>
                </a:solidFill>
                <a:latin typeface="Calibri"/>
                <a:cs typeface="Calibri"/>
              </a:rPr>
              <a:t>Target Audiences</a:t>
            </a:r>
          </a:p>
          <a:p>
            <a:pPr>
              <a:spcAft>
                <a:spcPts val="1600"/>
              </a:spcAft>
              <a:buClr>
                <a:schemeClr val="accent3"/>
              </a:buClr>
            </a:pPr>
            <a:r>
              <a:rPr lang="en-US" sz="2800" b="0" dirty="0">
                <a:solidFill>
                  <a:schemeClr val="tx1"/>
                </a:solidFill>
                <a:latin typeface="Calibri"/>
                <a:cs typeface="Calibri"/>
              </a:rPr>
              <a:t>Primary:</a:t>
            </a:r>
            <a:br>
              <a:rPr lang="en-US" sz="2800" b="0" dirty="0">
                <a:solidFill>
                  <a:schemeClr val="tx1"/>
                </a:solidFill>
                <a:latin typeface="Calibri"/>
                <a:cs typeface="Calibri"/>
              </a:rPr>
            </a:br>
            <a:r>
              <a:rPr lang="en-US" sz="2800" b="0" dirty="0">
                <a:solidFill>
                  <a:schemeClr val="tx1"/>
                </a:solidFill>
                <a:latin typeface="Calibri"/>
                <a:cs typeface="Calibri"/>
              </a:rPr>
              <a:t>Health Care and Social Service Professionals</a:t>
            </a:r>
            <a:endParaRPr lang="en-US" sz="2800" b="0" dirty="0">
              <a:solidFill>
                <a:schemeClr val="tx1"/>
              </a:solidFill>
              <a:latin typeface="Calibri" panose="020F0502020204030204" pitchFamily="34" charset="0"/>
              <a:cs typeface="Calibri" panose="020F0502020204030204" pitchFamily="34" charset="0"/>
            </a:endParaRPr>
          </a:p>
          <a:p>
            <a:pPr>
              <a:spcAft>
                <a:spcPts val="1600"/>
              </a:spcAft>
              <a:buClr>
                <a:schemeClr val="accent3"/>
              </a:buClr>
            </a:pPr>
            <a:r>
              <a:rPr lang="en-US" sz="2800" b="0" dirty="0">
                <a:solidFill>
                  <a:schemeClr val="tx1"/>
                </a:solidFill>
                <a:latin typeface="Calibri"/>
                <a:cs typeface="Calibri"/>
              </a:rPr>
              <a:t>Older Adults, their Families and Care Partners </a:t>
            </a:r>
          </a:p>
          <a:p>
            <a:pPr>
              <a:spcAft>
                <a:spcPts val="1600"/>
              </a:spcAft>
              <a:buClr>
                <a:schemeClr val="accent3"/>
              </a:buClr>
            </a:pPr>
            <a:r>
              <a:rPr lang="en-US" sz="2800" b="0" dirty="0">
                <a:solidFill>
                  <a:schemeClr val="tx1"/>
                </a:solidFill>
                <a:latin typeface="Calibri"/>
                <a:cs typeface="Calibri"/>
              </a:rPr>
              <a:t>Policy-Makers and Administrators</a:t>
            </a:r>
            <a:endParaRPr lang="en-US" sz="2800" dirty="0">
              <a:solidFill>
                <a:schemeClr val="tx1"/>
              </a:solidFill>
            </a:endParaRPr>
          </a:p>
          <a:p>
            <a:pPr marL="0" indent="0">
              <a:spcAft>
                <a:spcPts val="400"/>
              </a:spcAft>
              <a:buClr>
                <a:schemeClr val="accent3"/>
              </a:buClr>
              <a:buNone/>
            </a:pPr>
            <a:endParaRPr lang="en-US" sz="2399" b="0" dirty="0">
              <a:solidFill>
                <a:schemeClr val="tx1"/>
              </a:solidFill>
              <a:latin typeface="Calibri" panose="020F0502020204030204" pitchFamily="34" charset="0"/>
              <a:cs typeface="Calibri" panose="020F0502020204030204" pitchFamily="34" charset="0"/>
            </a:endParaRPr>
          </a:p>
          <a:p>
            <a:pPr marL="0" indent="0">
              <a:spcAft>
                <a:spcPts val="400"/>
              </a:spcAft>
              <a:buClr>
                <a:schemeClr val="accent3"/>
              </a:buClr>
              <a:buNone/>
            </a:pPr>
            <a:endParaRPr lang="en-US" sz="2399" b="0" dirty="0">
              <a:solidFill>
                <a:schemeClr val="tx1"/>
              </a:solidFill>
              <a:latin typeface="Calibri" panose="020F0502020204030204" pitchFamily="34" charset="0"/>
              <a:cs typeface="Calibri" panose="020F0502020204030204" pitchFamily="34" charset="0"/>
            </a:endParaRPr>
          </a:p>
        </p:txBody>
      </p:sp>
      <p:sp>
        <p:nvSpPr>
          <p:cNvPr id="5" name="Subtitle 6">
            <a:extLst>
              <a:ext uri="{FF2B5EF4-FFF2-40B4-BE49-F238E27FC236}">
                <a16:creationId xmlns:a16="http://schemas.microsoft.com/office/drawing/2014/main" id="{B06899DE-0FB1-5982-65EF-496D9662EFC9}"/>
              </a:ext>
            </a:extLst>
          </p:cNvPr>
          <p:cNvSpPr txBox="1">
            <a:spLocks/>
          </p:cNvSpPr>
          <p:nvPr>
            <p:custDataLst>
              <p:tags r:id="rId3"/>
            </p:custDataLst>
          </p:nvPr>
        </p:nvSpPr>
        <p:spPr>
          <a:xfrm>
            <a:off x="863375" y="2449370"/>
            <a:ext cx="6239385" cy="3207569"/>
          </a:xfrm>
          <a:prstGeom prst="rect">
            <a:avLst/>
          </a:prstGeom>
          <a:noFill/>
          <a:ln>
            <a:noFill/>
          </a:ln>
        </p:spPr>
        <p:txBody>
          <a:bodyPr spcFirstLastPara="1" wrap="square" lIns="0" tIns="121868" rIns="121868" bIns="121868" anchor="t" anchorCtr="0">
            <a:noAutofit/>
          </a:bodyPr>
          <a:lstStyle>
            <a:defPPr marR="0" lvl="0" algn="l" rtl="0">
              <a:lnSpc>
                <a:spcPct val="100000"/>
              </a:lnSpc>
              <a:spcBef>
                <a:spcPts val="0"/>
              </a:spcBef>
              <a:spcAft>
                <a:spcPts val="0"/>
              </a:spcAft>
            </a:defPPr>
            <a:lvl1pPr marL="266700" marR="0" lvl="0" indent="-266700" algn="l" rtl="0">
              <a:lnSpc>
                <a:spcPct val="100000"/>
              </a:lnSpc>
              <a:spcBef>
                <a:spcPts val="0"/>
              </a:spcBef>
              <a:spcAft>
                <a:spcPts val="0"/>
              </a:spcAft>
              <a:buClr>
                <a:schemeClr val="accent2"/>
              </a:buClr>
              <a:buSzPts val="1600"/>
              <a:buFont typeface="Manjari"/>
              <a:buChar char="●"/>
              <a:tabLst/>
              <a:defRPr sz="1600" b="1" i="0" u="none" strike="noStrike" cap="none">
                <a:solidFill>
                  <a:schemeClr val="accent2"/>
                </a:solidFill>
                <a:latin typeface="Manjari"/>
                <a:ea typeface="Manjari"/>
                <a:cs typeface="Manjari"/>
                <a:sym typeface="Manjari"/>
              </a:defRPr>
            </a:lvl1pPr>
            <a:lvl2pPr marL="914400" marR="0" lvl="1"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2pPr>
            <a:lvl3pPr marL="1371600" marR="0" lvl="2"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3pPr>
            <a:lvl4pPr marL="1828800" marR="0" lvl="3"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4pPr>
            <a:lvl5pPr marL="2286000" marR="0" lvl="4"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5pPr>
            <a:lvl6pPr marL="2743200" marR="0" lvl="5"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6pPr>
            <a:lvl7pPr marL="3200400" marR="0" lvl="6"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7pPr>
            <a:lvl8pPr marL="3657600" marR="0" lvl="7"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8pPr>
            <a:lvl9pPr marL="4114800" marR="0" lvl="8"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9pPr>
          </a:lstStyle>
          <a:p>
            <a:pPr marL="0" indent="0">
              <a:spcAft>
                <a:spcPts val="2399"/>
              </a:spcAft>
              <a:buNone/>
            </a:pPr>
            <a:r>
              <a:rPr lang="en-US" sz="2800" b="0" dirty="0">
                <a:solidFill>
                  <a:srgbClr val="0C97B0"/>
                </a:solidFill>
                <a:latin typeface="Calibri"/>
                <a:cs typeface="Calibri"/>
              </a:rPr>
              <a:t>To develop practical, evidence-based guidelines in the prevention, screening, assessment and intervention regarding social isolation and loneliness in older adults.</a:t>
            </a:r>
            <a:r>
              <a:rPr lang="en-US" sz="3150" b="0" dirty="0">
                <a:solidFill>
                  <a:srgbClr val="0C97B0"/>
                </a:solidFill>
                <a:latin typeface="Calibri"/>
                <a:cs typeface="Calibri"/>
              </a:rPr>
              <a:t> </a:t>
            </a:r>
            <a:endParaRPr lang="en-US" sz="3150" b="0" dirty="0">
              <a:solidFill>
                <a:srgbClr val="0C97B0"/>
              </a:solidFill>
              <a:latin typeface="Calibri" panose="020F0502020204030204" pitchFamily="34" charset="0"/>
              <a:cs typeface="Calibri" panose="020F0502020204030204" pitchFamily="34" charset="0"/>
            </a:endParaRPr>
          </a:p>
        </p:txBody>
      </p:sp>
      <p:sp>
        <p:nvSpPr>
          <p:cNvPr id="6" name="Subtitle 6">
            <a:extLst>
              <a:ext uri="{FF2B5EF4-FFF2-40B4-BE49-F238E27FC236}">
                <a16:creationId xmlns:a16="http://schemas.microsoft.com/office/drawing/2014/main" id="{4C780283-4847-5D2C-ABFF-28523D839F00}"/>
              </a:ext>
            </a:extLst>
          </p:cNvPr>
          <p:cNvSpPr txBox="1">
            <a:spLocks/>
          </p:cNvSpPr>
          <p:nvPr>
            <p:custDataLst>
              <p:tags r:id="rId4"/>
            </p:custDataLst>
          </p:nvPr>
        </p:nvSpPr>
        <p:spPr>
          <a:xfrm>
            <a:off x="863373" y="1727641"/>
            <a:ext cx="5932284" cy="510970"/>
          </a:xfrm>
          <a:prstGeom prst="rect">
            <a:avLst/>
          </a:prstGeom>
          <a:noFill/>
          <a:ln>
            <a:noFill/>
          </a:ln>
        </p:spPr>
        <p:txBody>
          <a:bodyPr spcFirstLastPara="1" wrap="square" lIns="0" tIns="121868" rIns="121868" bIns="121868" anchor="t" anchorCtr="0">
            <a:noAutofit/>
          </a:bodyPr>
          <a:lstStyle>
            <a:defPPr marR="0" lvl="0" algn="l" rtl="0">
              <a:lnSpc>
                <a:spcPct val="100000"/>
              </a:lnSpc>
              <a:spcBef>
                <a:spcPts val="0"/>
              </a:spcBef>
              <a:spcAft>
                <a:spcPts val="0"/>
              </a:spcAft>
            </a:defPPr>
            <a:lvl1pPr marL="266700" marR="0" lvl="0" indent="-266700" algn="l" rtl="0">
              <a:lnSpc>
                <a:spcPct val="100000"/>
              </a:lnSpc>
              <a:spcBef>
                <a:spcPts val="0"/>
              </a:spcBef>
              <a:spcAft>
                <a:spcPts val="0"/>
              </a:spcAft>
              <a:buClr>
                <a:schemeClr val="accent2"/>
              </a:buClr>
              <a:buSzPts val="1600"/>
              <a:buFont typeface="Manjari"/>
              <a:buChar char="●"/>
              <a:tabLst/>
              <a:defRPr sz="1600" b="1" i="0" u="none" strike="noStrike" cap="none">
                <a:solidFill>
                  <a:schemeClr val="accent2"/>
                </a:solidFill>
                <a:latin typeface="Manjari"/>
                <a:ea typeface="Manjari"/>
                <a:cs typeface="Manjari"/>
                <a:sym typeface="Manjari"/>
              </a:defRPr>
            </a:lvl1pPr>
            <a:lvl2pPr marL="914400" marR="0" lvl="1"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2pPr>
            <a:lvl3pPr marL="1371600" marR="0" lvl="2"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3pPr>
            <a:lvl4pPr marL="1828800" marR="0" lvl="3"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4pPr>
            <a:lvl5pPr marL="2286000" marR="0" lvl="4"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5pPr>
            <a:lvl6pPr marL="2743200" marR="0" lvl="5"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6pPr>
            <a:lvl7pPr marL="3200400" marR="0" lvl="6"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7pPr>
            <a:lvl8pPr marL="3657600" marR="0" lvl="7"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8pPr>
            <a:lvl9pPr marL="4114800" marR="0" lvl="8"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9pPr>
          </a:lstStyle>
          <a:p>
            <a:pPr marL="0" indent="0">
              <a:spcAft>
                <a:spcPts val="400"/>
              </a:spcAft>
              <a:buNone/>
            </a:pPr>
            <a:r>
              <a:rPr lang="en-US" sz="2650" dirty="0">
                <a:solidFill>
                  <a:schemeClr val="tx1"/>
                </a:solidFill>
                <a:latin typeface="Calibri"/>
                <a:cs typeface="Calibri"/>
              </a:rPr>
              <a:t>Main Objective</a:t>
            </a:r>
            <a:endParaRPr lang="en-US" sz="2666" dirty="0">
              <a:solidFill>
                <a:schemeClr val="tx1"/>
              </a:solidFill>
              <a:latin typeface="Calibri" panose="020F0502020204030204" pitchFamily="34" charset="0"/>
              <a:cs typeface="Calibri" panose="020F0502020204030204" pitchFamily="34" charset="0"/>
            </a:endParaRPr>
          </a:p>
          <a:p>
            <a:pPr marL="0" indent="0">
              <a:spcAft>
                <a:spcPts val="400"/>
              </a:spcAft>
              <a:buClr>
                <a:schemeClr val="accent3"/>
              </a:buClr>
              <a:buNone/>
            </a:pPr>
            <a:endParaRPr lang="en-US" sz="2399">
              <a:solidFill>
                <a:schemeClr val="tx1"/>
              </a:solidFill>
              <a:latin typeface="Calibri" panose="020F0502020204030204" pitchFamily="34" charset="0"/>
              <a:cs typeface="Calibri" panose="020F0502020204030204" pitchFamily="34" charset="0"/>
            </a:endParaRPr>
          </a:p>
          <a:p>
            <a:pPr>
              <a:spcAft>
                <a:spcPts val="400"/>
              </a:spcAft>
              <a:buClr>
                <a:schemeClr val="accent3"/>
              </a:buClr>
            </a:pPr>
            <a:endParaRPr lang="en-US" sz="235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12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8FA6-F9C3-4782-5CB3-BA70EB1217EF}"/>
              </a:ext>
            </a:extLst>
          </p:cNvPr>
          <p:cNvSpPr>
            <a:spLocks noGrp="1"/>
          </p:cNvSpPr>
          <p:nvPr>
            <p:ph type="title"/>
            <p:custDataLst>
              <p:tags r:id="rId1"/>
            </p:custDataLst>
          </p:nvPr>
        </p:nvSpPr>
        <p:spPr/>
        <p:txBody>
          <a:bodyPr spcFirstLastPara="1" wrap="square" lIns="0" tIns="91425" rIns="91425" bIns="91425" anchor="b" anchorCtr="0">
            <a:noAutofit/>
          </a:bodyPr>
          <a:lstStyle/>
          <a:p>
            <a:r>
              <a:rPr lang="en-US" sz="4000" b="1" dirty="0">
                <a:solidFill>
                  <a:schemeClr val="tx2">
                    <a:lumMod val="75000"/>
                  </a:schemeClr>
                </a:solidFill>
                <a:latin typeface="Calibri"/>
                <a:cs typeface="Calibri"/>
              </a:rPr>
              <a:t>Guidelines working group Members</a:t>
            </a:r>
          </a:p>
        </p:txBody>
      </p:sp>
      <p:graphicFrame>
        <p:nvGraphicFramePr>
          <p:cNvPr id="4" name="Table 3">
            <a:extLst>
              <a:ext uri="{FF2B5EF4-FFF2-40B4-BE49-F238E27FC236}">
                <a16:creationId xmlns:a16="http://schemas.microsoft.com/office/drawing/2014/main" id="{3BCF14DB-769F-191F-71EB-16686DDE9FCC}"/>
              </a:ext>
            </a:extLst>
          </p:cNvPr>
          <p:cNvGraphicFramePr>
            <a:graphicFrameLocks noGrp="1"/>
          </p:cNvGraphicFramePr>
          <p:nvPr>
            <p:extLst>
              <p:ext uri="{D42A27DB-BD31-4B8C-83A1-F6EECF244321}">
                <p14:modId xmlns:p14="http://schemas.microsoft.com/office/powerpoint/2010/main" val="314712126"/>
              </p:ext>
            </p:extLst>
          </p:nvPr>
        </p:nvGraphicFramePr>
        <p:xfrm>
          <a:off x="1675963" y="1657350"/>
          <a:ext cx="8847331" cy="4546842"/>
        </p:xfrm>
        <a:graphic>
          <a:graphicData uri="http://schemas.openxmlformats.org/drawingml/2006/table">
            <a:tbl>
              <a:tblPr firstRow="1" firstCol="1" bandRow="1">
                <a:tableStyleId>{5C22544A-7EE6-4342-B048-85BDC9FD1C3A}</a:tableStyleId>
              </a:tblPr>
              <a:tblGrid>
                <a:gridCol w="3061607">
                  <a:extLst>
                    <a:ext uri="{9D8B030D-6E8A-4147-A177-3AD203B41FA5}">
                      <a16:colId xmlns:a16="http://schemas.microsoft.com/office/drawing/2014/main" val="3276622978"/>
                    </a:ext>
                  </a:extLst>
                </a:gridCol>
                <a:gridCol w="3265714">
                  <a:extLst>
                    <a:ext uri="{9D8B030D-6E8A-4147-A177-3AD203B41FA5}">
                      <a16:colId xmlns:a16="http://schemas.microsoft.com/office/drawing/2014/main" val="2455826498"/>
                    </a:ext>
                  </a:extLst>
                </a:gridCol>
                <a:gridCol w="2520010">
                  <a:extLst>
                    <a:ext uri="{9D8B030D-6E8A-4147-A177-3AD203B41FA5}">
                      <a16:colId xmlns:a16="http://schemas.microsoft.com/office/drawing/2014/main" val="679721488"/>
                    </a:ext>
                  </a:extLst>
                </a:gridCol>
              </a:tblGrid>
              <a:tr h="480102">
                <a:tc>
                  <a:txBody>
                    <a:bodyPr/>
                    <a:lstStyle/>
                    <a:p>
                      <a:pPr algn="ctr"/>
                      <a:r>
                        <a:rPr lang="en-US" sz="1000" b="1" dirty="0">
                          <a:solidFill>
                            <a:srgbClr val="000000"/>
                          </a:solidFill>
                          <a:effectLst/>
                        </a:rPr>
                        <a:t>                                              </a:t>
                      </a:r>
                      <a:endParaRPr lang="en-US">
                        <a:effectLst/>
                      </a:endParaRPr>
                    </a:p>
                    <a:p>
                      <a:pPr algn="ctr"/>
                      <a:r>
                        <a:rPr lang="en-US" sz="1000" b="1" dirty="0">
                          <a:solidFill>
                            <a:srgbClr val="000000"/>
                          </a:solidFill>
                          <a:effectLst/>
                          <a:ea typeface="Times New Roman" panose="02020603050405020304" pitchFamily="18" charset="0"/>
                        </a:rPr>
                        <a:t>Name </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endParaRPr lang="en-US" dirty="0">
                        <a:effectLst/>
                      </a:endParaRPr>
                    </a:p>
                    <a:p>
                      <a:pPr algn="ctr"/>
                      <a:r>
                        <a:rPr lang="en-US" sz="1000" b="1" dirty="0">
                          <a:solidFill>
                            <a:srgbClr val="000000"/>
                          </a:solidFill>
                          <a:effectLst/>
                          <a:ea typeface="Times New Roman" panose="02020603050405020304" pitchFamily="18" charset="0"/>
                        </a:rPr>
                        <a:t>     Professional Practice </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07000"/>
                        </a:lnSpc>
                      </a:pPr>
                      <a:endParaRPr lang="en-US" dirty="0">
                        <a:effectLst/>
                      </a:endParaRPr>
                    </a:p>
                    <a:p>
                      <a:pPr algn="ctr">
                        <a:lnSpc>
                          <a:spcPct val="107000"/>
                        </a:lnSpc>
                      </a:pPr>
                      <a:r>
                        <a:rPr lang="en-US" sz="1000" b="1" dirty="0">
                          <a:solidFill>
                            <a:srgbClr val="000000"/>
                          </a:solidFill>
                          <a:effectLst/>
                          <a:ea typeface="Times New Roman" panose="02020603050405020304" pitchFamily="18" charset="0"/>
                        </a:rPr>
                        <a:t>  Province </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15607339"/>
                  </a:ext>
                </a:extLst>
              </a:tr>
              <a:tr h="451860">
                <a:tc>
                  <a:txBody>
                    <a:bodyPr/>
                    <a:lstStyle/>
                    <a:p>
                      <a:endParaRPr lang="en-US" sz="1200" dirty="0">
                        <a:solidFill>
                          <a:schemeClr val="bg1">
                            <a:lumMod val="10000"/>
                          </a:schemeClr>
                        </a:solidFill>
                        <a:effectLst/>
                      </a:endParaRPr>
                    </a:p>
                    <a:p>
                      <a:pPr marL="342900" lvl="0" indent="-342900"/>
                      <a:r>
                        <a:rPr lang="en-US" sz="1200" dirty="0">
                          <a:solidFill>
                            <a:schemeClr val="bg1">
                              <a:lumMod val="10000"/>
                            </a:schemeClr>
                          </a:solidFill>
                          <a:effectLst/>
                          <a:cs typeface="Calibri"/>
                        </a:rPr>
                        <a:t>1.</a:t>
                      </a:r>
                      <a:r>
                        <a:rPr lang="en-US" sz="1200" dirty="0">
                          <a:solidFill>
                            <a:schemeClr val="bg1">
                              <a:lumMod val="10000"/>
                            </a:schemeClr>
                          </a:solidFill>
                          <a:effectLst/>
                          <a:latin typeface="Times New Roman"/>
                          <a:cs typeface="Calibri"/>
                        </a:rPr>
                        <a:t>      </a:t>
                      </a:r>
                      <a:r>
                        <a:rPr lang="en-US" sz="1200" b="1" dirty="0">
                          <a:solidFill>
                            <a:schemeClr val="bg1">
                              <a:lumMod val="10000"/>
                            </a:schemeClr>
                          </a:solidFill>
                          <a:effectLst/>
                          <a:ea typeface="Times New Roman" panose="02020603050405020304" pitchFamily="18" charset="0"/>
                        </a:rPr>
                        <a:t>Dr. David K. Conn  Chair, Working Group</a:t>
                      </a:r>
                      <a:r>
                        <a:rPr lang="en-US" sz="1200" dirty="0">
                          <a:solidFill>
                            <a:schemeClr val="bg1">
                              <a:lumMod val="10000"/>
                            </a:schemeClr>
                          </a:solidFill>
                          <a:effectLst/>
                          <a:ea typeface="Times New Roman" panose="02020603050405020304" pitchFamily="18" charset="0"/>
                        </a:rPr>
                        <a:t>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MB, Geriatric Psychiatry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Ontario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1918189"/>
                  </a:ext>
                </a:extLst>
              </a:tr>
              <a:tr h="451860">
                <a:tc>
                  <a:txBody>
                    <a:bodyPr/>
                    <a:lstStyle/>
                    <a:p>
                      <a:endParaRPr lang="en-US" sz="1200" dirty="0">
                        <a:solidFill>
                          <a:schemeClr val="bg1">
                            <a:lumMod val="10000"/>
                          </a:schemeClr>
                        </a:solidFill>
                        <a:effectLst/>
                      </a:endParaRPr>
                    </a:p>
                    <a:p>
                      <a:pPr marL="342900" lvl="0" indent="-342900"/>
                      <a:r>
                        <a:rPr lang="en-US" sz="1200" dirty="0">
                          <a:solidFill>
                            <a:schemeClr val="bg1">
                              <a:lumMod val="10000"/>
                            </a:schemeClr>
                          </a:solidFill>
                          <a:effectLst/>
                          <a:cs typeface="Calibri"/>
                        </a:rPr>
                        <a:t>2.</a:t>
                      </a:r>
                      <a:r>
                        <a:rPr lang="en-US" sz="1200" dirty="0">
                          <a:solidFill>
                            <a:schemeClr val="bg1">
                              <a:lumMod val="10000"/>
                            </a:schemeClr>
                          </a:solidFill>
                          <a:effectLst/>
                          <a:latin typeface="Times New Roman"/>
                          <a:cs typeface="Calibri"/>
                        </a:rPr>
                        <a:t>      </a:t>
                      </a:r>
                      <a:r>
                        <a:rPr lang="en-US" sz="1200" b="1" dirty="0">
                          <a:solidFill>
                            <a:schemeClr val="bg1">
                              <a:lumMod val="10000"/>
                            </a:schemeClr>
                          </a:solidFill>
                          <a:effectLst/>
                          <a:ea typeface="Times New Roman" panose="02020603050405020304" pitchFamily="18" charset="0"/>
                        </a:rPr>
                        <a:t>Dr. Amy Freedman</a:t>
                      </a:r>
                      <a:r>
                        <a:rPr lang="en-US" sz="1200" dirty="0">
                          <a:solidFill>
                            <a:schemeClr val="bg1">
                              <a:lumMod val="10000"/>
                            </a:schemeClr>
                          </a:solidFill>
                          <a:effectLst/>
                          <a:ea typeface="Times New Roman" panose="02020603050405020304" pitchFamily="18" charset="0"/>
                        </a:rPr>
                        <a:t>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MD, Family Practice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Ontario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7963951"/>
                  </a:ext>
                </a:extLst>
              </a:tr>
              <a:tr h="451860">
                <a:tc>
                  <a:txBody>
                    <a:bodyPr/>
                    <a:lstStyle/>
                    <a:p>
                      <a:endParaRPr lang="en-US" sz="1200" dirty="0">
                        <a:solidFill>
                          <a:schemeClr val="bg1">
                            <a:lumMod val="10000"/>
                          </a:schemeClr>
                        </a:solidFill>
                        <a:effectLst/>
                      </a:endParaRPr>
                    </a:p>
                    <a:p>
                      <a:pPr marL="342900" lvl="0" indent="-342900"/>
                      <a:r>
                        <a:rPr lang="en-US" sz="1200" b="1" dirty="0">
                          <a:solidFill>
                            <a:schemeClr val="bg1">
                              <a:lumMod val="10000"/>
                            </a:schemeClr>
                          </a:solidFill>
                          <a:effectLst/>
                          <a:cs typeface="Calibri"/>
                        </a:rPr>
                        <a:t>3.</a:t>
                      </a:r>
                      <a:r>
                        <a:rPr lang="en-US" sz="1200" b="1" dirty="0">
                          <a:solidFill>
                            <a:schemeClr val="bg1">
                              <a:lumMod val="10000"/>
                            </a:schemeClr>
                          </a:solidFill>
                          <a:effectLst/>
                          <a:latin typeface="Times New Roman"/>
                          <a:cs typeface="Calibri"/>
                        </a:rPr>
                        <a:t>      </a:t>
                      </a:r>
                      <a:r>
                        <a:rPr lang="en-US" sz="1200" b="1" dirty="0">
                          <a:solidFill>
                            <a:schemeClr val="bg1">
                              <a:lumMod val="10000"/>
                            </a:schemeClr>
                          </a:solidFill>
                          <a:effectLst/>
                          <a:ea typeface="Times New Roman" panose="02020603050405020304" pitchFamily="18" charset="0"/>
                        </a:rPr>
                        <a:t>Dr. Andrew Wister</a:t>
                      </a:r>
                      <a:r>
                        <a:rPr lang="en-US" sz="1200" dirty="0">
                          <a:solidFill>
                            <a:schemeClr val="bg1">
                              <a:lumMod val="10000"/>
                            </a:schemeClr>
                          </a:solidFill>
                          <a:effectLst/>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PHD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British Columbia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1684743"/>
                  </a:ext>
                </a:extLst>
              </a:tr>
              <a:tr h="451860">
                <a:tc>
                  <a:txBody>
                    <a:bodyPr/>
                    <a:lstStyle/>
                    <a:p>
                      <a:endParaRPr lang="en-US" sz="1200" dirty="0">
                        <a:solidFill>
                          <a:schemeClr val="bg1">
                            <a:lumMod val="10000"/>
                          </a:schemeClr>
                        </a:solidFill>
                        <a:effectLst/>
                      </a:endParaRPr>
                    </a:p>
                    <a:p>
                      <a:pPr marL="342900" lvl="0" indent="-342900"/>
                      <a:r>
                        <a:rPr lang="en-US" sz="1200" b="1" dirty="0">
                          <a:solidFill>
                            <a:schemeClr val="bg1">
                              <a:lumMod val="10000"/>
                            </a:schemeClr>
                          </a:solidFill>
                          <a:effectLst/>
                          <a:cs typeface="Calibri"/>
                        </a:rPr>
                        <a:t>4.</a:t>
                      </a:r>
                      <a:r>
                        <a:rPr lang="en-US" sz="1200" b="1" dirty="0">
                          <a:solidFill>
                            <a:schemeClr val="bg1">
                              <a:lumMod val="10000"/>
                            </a:schemeClr>
                          </a:solidFill>
                          <a:effectLst/>
                          <a:latin typeface="Times New Roman"/>
                          <a:cs typeface="Calibri"/>
                        </a:rPr>
                        <a:t>      </a:t>
                      </a:r>
                      <a:r>
                        <a:rPr lang="en-US" sz="1200" b="1" dirty="0">
                          <a:solidFill>
                            <a:schemeClr val="bg1">
                              <a:lumMod val="10000"/>
                            </a:schemeClr>
                          </a:solidFill>
                          <a:effectLst/>
                          <a:ea typeface="Times New Roman" panose="02020603050405020304" pitchFamily="18" charset="0"/>
                        </a:rPr>
                        <a:t>Dr. Melanie Levasseur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PHD &amp; OT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Quebec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7007427"/>
                  </a:ext>
                </a:extLst>
              </a:tr>
              <a:tr h="451860">
                <a:tc>
                  <a:txBody>
                    <a:bodyPr/>
                    <a:lstStyle/>
                    <a:p>
                      <a:endParaRPr lang="en-US" sz="1200" dirty="0">
                        <a:solidFill>
                          <a:schemeClr val="bg1">
                            <a:lumMod val="10000"/>
                          </a:schemeClr>
                        </a:solidFill>
                        <a:effectLst/>
                      </a:endParaRPr>
                    </a:p>
                    <a:p>
                      <a:pPr marL="342900" lvl="0" indent="-342900"/>
                      <a:r>
                        <a:rPr lang="en-US" sz="1200" b="1" dirty="0">
                          <a:solidFill>
                            <a:schemeClr val="bg1">
                              <a:lumMod val="10000"/>
                            </a:schemeClr>
                          </a:solidFill>
                          <a:effectLst/>
                          <a:cs typeface="Calibri"/>
                        </a:rPr>
                        <a:t>5.</a:t>
                      </a:r>
                      <a:r>
                        <a:rPr lang="en-US" sz="1200" b="1" dirty="0">
                          <a:solidFill>
                            <a:schemeClr val="bg1">
                              <a:lumMod val="10000"/>
                            </a:schemeClr>
                          </a:solidFill>
                          <a:effectLst/>
                          <a:latin typeface="Times New Roman"/>
                          <a:cs typeface="Calibri"/>
                        </a:rPr>
                        <a:t>      </a:t>
                      </a:r>
                      <a:r>
                        <a:rPr lang="en-US" sz="1200" b="1" dirty="0">
                          <a:solidFill>
                            <a:schemeClr val="bg1">
                              <a:lumMod val="10000"/>
                            </a:schemeClr>
                          </a:solidFill>
                          <a:effectLst/>
                          <a:ea typeface="Times New Roman" panose="02020603050405020304" pitchFamily="18" charset="0"/>
                        </a:rPr>
                        <a:t>Dr. Mary Pat Sullivan</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PHD &amp; MSW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Northern Ontario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4724516"/>
                  </a:ext>
                </a:extLst>
              </a:tr>
              <a:tr h="451860">
                <a:tc>
                  <a:txBody>
                    <a:bodyPr/>
                    <a:lstStyle/>
                    <a:p>
                      <a:endParaRPr lang="en-US" sz="1200" dirty="0">
                        <a:solidFill>
                          <a:schemeClr val="bg1">
                            <a:lumMod val="10000"/>
                          </a:schemeClr>
                        </a:solidFill>
                        <a:effectLst/>
                      </a:endParaRPr>
                    </a:p>
                    <a:p>
                      <a:pPr marL="342900" lvl="0" indent="-342900"/>
                      <a:r>
                        <a:rPr lang="en-US" sz="1200" b="1" dirty="0">
                          <a:solidFill>
                            <a:schemeClr val="bg1">
                              <a:lumMod val="10000"/>
                            </a:schemeClr>
                          </a:solidFill>
                          <a:effectLst/>
                          <a:cs typeface="Calibri"/>
                        </a:rPr>
                        <a:t>6.</a:t>
                      </a:r>
                      <a:r>
                        <a:rPr lang="en-US" sz="1200" b="1" dirty="0">
                          <a:solidFill>
                            <a:schemeClr val="bg1">
                              <a:lumMod val="10000"/>
                            </a:schemeClr>
                          </a:solidFill>
                          <a:effectLst/>
                          <a:latin typeface="Times New Roman"/>
                          <a:cs typeface="Calibri"/>
                        </a:rPr>
                        <a:t>      </a:t>
                      </a:r>
                      <a:r>
                        <a:rPr lang="en-US" sz="1200" b="1" dirty="0">
                          <a:solidFill>
                            <a:schemeClr val="bg1">
                              <a:lumMod val="10000"/>
                            </a:schemeClr>
                          </a:solidFill>
                          <a:effectLst/>
                          <a:ea typeface="Times New Roman" panose="02020603050405020304" pitchFamily="18" charset="0"/>
                        </a:rPr>
                        <a:t>Dr. Nancy Newall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PHD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Manitoba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8526662"/>
                  </a:ext>
                </a:extLst>
              </a:tr>
              <a:tr h="451860">
                <a:tc>
                  <a:txBody>
                    <a:bodyPr/>
                    <a:lstStyle/>
                    <a:p>
                      <a:endParaRPr lang="en-US" sz="1200" dirty="0">
                        <a:solidFill>
                          <a:schemeClr val="bg1">
                            <a:lumMod val="10000"/>
                          </a:schemeClr>
                        </a:solidFill>
                        <a:effectLst/>
                      </a:endParaRPr>
                    </a:p>
                    <a:p>
                      <a:pPr marL="342900" lvl="0" indent="-342900"/>
                      <a:r>
                        <a:rPr lang="en-US" sz="1200" b="1" dirty="0">
                          <a:solidFill>
                            <a:schemeClr val="bg1">
                              <a:lumMod val="10000"/>
                            </a:schemeClr>
                          </a:solidFill>
                          <a:effectLst/>
                          <a:cs typeface="Calibri"/>
                        </a:rPr>
                        <a:t>7.</a:t>
                      </a:r>
                      <a:r>
                        <a:rPr lang="en-US" sz="1200" b="1" dirty="0">
                          <a:solidFill>
                            <a:schemeClr val="bg1">
                              <a:lumMod val="10000"/>
                            </a:schemeClr>
                          </a:solidFill>
                          <a:effectLst/>
                          <a:latin typeface="Times New Roman"/>
                          <a:cs typeface="Calibri"/>
                        </a:rPr>
                        <a:t>      </a:t>
                      </a:r>
                      <a:r>
                        <a:rPr lang="en-US" sz="1200" b="1" dirty="0">
                          <a:solidFill>
                            <a:schemeClr val="bg1">
                              <a:lumMod val="10000"/>
                            </a:schemeClr>
                          </a:solidFill>
                          <a:effectLst/>
                          <a:ea typeface="Times New Roman" panose="02020603050405020304" pitchFamily="18" charset="0"/>
                        </a:rPr>
                        <a:t>Dr. Peter Hoang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MD, Geriatric Medicine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Ontario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9053771"/>
                  </a:ext>
                </a:extLst>
              </a:tr>
              <a:tr h="451860">
                <a:tc>
                  <a:txBody>
                    <a:bodyPr/>
                    <a:lstStyle/>
                    <a:p>
                      <a:endParaRPr lang="en-US" sz="1200" dirty="0">
                        <a:solidFill>
                          <a:schemeClr val="bg1">
                            <a:lumMod val="10000"/>
                          </a:schemeClr>
                        </a:solidFill>
                        <a:effectLst/>
                      </a:endParaRPr>
                    </a:p>
                    <a:p>
                      <a:pPr marL="342900" lvl="0" indent="-342900"/>
                      <a:r>
                        <a:rPr lang="en-US" sz="1200" b="1" dirty="0">
                          <a:solidFill>
                            <a:schemeClr val="bg1">
                              <a:lumMod val="10000"/>
                            </a:schemeClr>
                          </a:solidFill>
                          <a:effectLst/>
                          <a:cs typeface="Calibri"/>
                        </a:rPr>
                        <a:t>8.</a:t>
                      </a:r>
                      <a:r>
                        <a:rPr lang="en-US" sz="1200" b="1" dirty="0">
                          <a:solidFill>
                            <a:schemeClr val="bg1">
                              <a:lumMod val="10000"/>
                            </a:schemeClr>
                          </a:solidFill>
                          <a:effectLst/>
                          <a:latin typeface="Times New Roman"/>
                          <a:cs typeface="Calibri"/>
                        </a:rPr>
                        <a:t>      </a:t>
                      </a:r>
                      <a:r>
                        <a:rPr lang="en-US" sz="1200" b="1" dirty="0">
                          <a:solidFill>
                            <a:schemeClr val="bg1">
                              <a:lumMod val="10000"/>
                            </a:schemeClr>
                          </a:solidFill>
                          <a:effectLst/>
                          <a:ea typeface="Times New Roman" panose="02020603050405020304" pitchFamily="18" charset="0"/>
                        </a:rPr>
                        <a:t>Dr. Suzanne Dupuis- Blanchard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PHD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New Brunswick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7383241"/>
                  </a:ext>
                </a:extLst>
              </a:tr>
              <a:tr h="451860">
                <a:tc>
                  <a:txBody>
                    <a:bodyPr/>
                    <a:lstStyle/>
                    <a:p>
                      <a:endParaRPr lang="en-US" sz="1200" dirty="0">
                        <a:solidFill>
                          <a:schemeClr val="bg1">
                            <a:lumMod val="10000"/>
                          </a:schemeClr>
                        </a:solidFill>
                        <a:effectLst/>
                      </a:endParaRPr>
                    </a:p>
                    <a:p>
                      <a:pPr marL="342900" lvl="0" indent="-342900"/>
                      <a:r>
                        <a:rPr lang="en-US" sz="1200" b="1" dirty="0">
                          <a:solidFill>
                            <a:schemeClr val="bg1">
                              <a:lumMod val="10000"/>
                            </a:schemeClr>
                          </a:solidFill>
                          <a:effectLst/>
                          <a:cs typeface="Calibri"/>
                        </a:rPr>
                        <a:t>9.</a:t>
                      </a:r>
                      <a:r>
                        <a:rPr lang="en-US" sz="1200" b="1" dirty="0">
                          <a:solidFill>
                            <a:schemeClr val="bg1">
                              <a:lumMod val="10000"/>
                            </a:schemeClr>
                          </a:solidFill>
                          <a:effectLst/>
                          <a:latin typeface="Times New Roman"/>
                          <a:cs typeface="Calibri"/>
                        </a:rPr>
                        <a:t>      </a:t>
                      </a:r>
                      <a:r>
                        <a:rPr lang="en-US" sz="1200" b="1" dirty="0">
                          <a:solidFill>
                            <a:schemeClr val="bg1">
                              <a:lumMod val="10000"/>
                            </a:schemeClr>
                          </a:solidFill>
                          <a:effectLst/>
                          <a:ea typeface="Times New Roman" panose="02020603050405020304" pitchFamily="18" charset="0"/>
                        </a:rPr>
                        <a:t>Tanya Billard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MSW/RSW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dirty="0">
                        <a:solidFill>
                          <a:schemeClr val="bg1">
                            <a:lumMod val="10000"/>
                          </a:schemeClr>
                        </a:solidFill>
                        <a:effectLst/>
                      </a:endParaRPr>
                    </a:p>
                    <a:p>
                      <a:pPr algn="ctr"/>
                      <a:r>
                        <a:rPr lang="en-US" sz="1200" dirty="0">
                          <a:solidFill>
                            <a:schemeClr val="bg1">
                              <a:lumMod val="10000"/>
                            </a:schemeClr>
                          </a:solidFill>
                          <a:effectLst/>
                          <a:ea typeface="Times New Roman" panose="02020603050405020304" pitchFamily="18" charset="0"/>
                        </a:rPr>
                        <a:t>Newfoundland &amp; Labrador </a:t>
                      </a:r>
                      <a:endParaRPr lang="en-US" sz="1200" dirty="0">
                        <a:solidFill>
                          <a:schemeClr val="bg1">
                            <a:lumMod val="10000"/>
                          </a:schemeClr>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0243557"/>
                  </a:ext>
                </a:extLst>
              </a:tr>
            </a:tbl>
          </a:graphicData>
        </a:graphic>
      </p:graphicFrame>
    </p:spTree>
    <p:extLst>
      <p:ext uri="{BB962C8B-B14F-4D97-AF65-F5344CB8AC3E}">
        <p14:creationId xmlns:p14="http://schemas.microsoft.com/office/powerpoint/2010/main" val="3110222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990">
              <a:srgbClr val="ECF0F9"/>
            </a:gs>
            <a:gs pos="76997">
              <a:srgbClr val="ABC0E4"/>
            </a:gs>
            <a:gs pos="61006">
              <a:srgbClr val="B8CAE8"/>
            </a:gs>
            <a:gs pos="0">
              <a:schemeClr val="accent1">
                <a:lumMod val="5000"/>
                <a:lumOff val="95000"/>
              </a:schemeClr>
            </a:gs>
            <a:gs pos="74000">
              <a:schemeClr val="accent1">
                <a:lumMod val="45000"/>
                <a:lumOff val="55000"/>
              </a:schemeClr>
            </a:gs>
            <a:gs pos="85008">
              <a:srgbClr val="ABC0E4"/>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0411CB-449C-2442-A400-5DAB24B527E3}"/>
              </a:ext>
            </a:extLst>
          </p:cNvPr>
          <p:cNvSpPr/>
          <p:nvPr/>
        </p:nvSpPr>
        <p:spPr>
          <a:xfrm>
            <a:off x="221705" y="971829"/>
            <a:ext cx="6094413" cy="3254017"/>
          </a:xfrm>
          <a:prstGeom prst="rect">
            <a:avLst/>
          </a:prstGeom>
        </p:spPr>
        <p:txBody>
          <a:bodyPr wrap="square">
            <a:spAutoFit/>
          </a:bodyPr>
          <a:lstStyle/>
          <a:p>
            <a:pPr algn="ctr">
              <a:lnSpc>
                <a:spcPct val="150000"/>
              </a:lnSpc>
            </a:pPr>
            <a:r>
              <a:rPr lang="en-US" sz="2799" i="1" dirty="0"/>
              <a:t>We </a:t>
            </a:r>
            <a:r>
              <a:rPr lang="en-CA" sz="2799" i="1" dirty="0"/>
              <a:t>acknowledge the homelands </a:t>
            </a:r>
          </a:p>
          <a:p>
            <a:pPr algn="ctr">
              <a:lnSpc>
                <a:spcPct val="150000"/>
              </a:lnSpc>
            </a:pPr>
            <a:r>
              <a:rPr lang="en-CA" sz="2799" i="1" dirty="0"/>
              <a:t>of the Indigenous Peoples </a:t>
            </a:r>
          </a:p>
          <a:p>
            <a:pPr algn="ctr">
              <a:lnSpc>
                <a:spcPct val="150000"/>
              </a:lnSpc>
            </a:pPr>
            <a:r>
              <a:rPr lang="en-CA" sz="2799" i="1" dirty="0"/>
              <a:t>of this place we now call </a:t>
            </a:r>
          </a:p>
          <a:p>
            <a:pPr algn="ctr">
              <a:lnSpc>
                <a:spcPct val="150000"/>
              </a:lnSpc>
            </a:pPr>
            <a:r>
              <a:rPr lang="en-CA" sz="2799" i="1" dirty="0"/>
              <a:t>Canada, and honour the many territorial keepers of the Lands on which we work.</a:t>
            </a:r>
            <a:endParaRPr lang="en-CA" sz="2799" b="1" dirty="0">
              <a:latin typeface="Times New Roman" charset="0"/>
              <a:ea typeface="Times New Roman" charset="0"/>
              <a:cs typeface="Times New Roman" charset="0"/>
            </a:endParaRPr>
          </a:p>
        </p:txBody>
      </p:sp>
      <p:pic>
        <p:nvPicPr>
          <p:cNvPr id="5" name="Picture 4">
            <a:extLst>
              <a:ext uri="{FF2B5EF4-FFF2-40B4-BE49-F238E27FC236}">
                <a16:creationId xmlns:a16="http://schemas.microsoft.com/office/drawing/2014/main" id="{93B719BA-34C5-7540-A838-4EB3F50AA4D7}"/>
              </a:ext>
            </a:extLst>
          </p:cNvPr>
          <p:cNvPicPr>
            <a:picLocks noChangeAspect="1"/>
          </p:cNvPicPr>
          <p:nvPr/>
        </p:nvPicPr>
        <p:blipFill>
          <a:blip r:embed="rId3"/>
          <a:stretch>
            <a:fillRect/>
          </a:stretch>
        </p:blipFill>
        <p:spPr>
          <a:xfrm>
            <a:off x="6540238" y="893"/>
            <a:ext cx="5648587" cy="6856214"/>
          </a:xfrm>
          <a:prstGeom prst="rect">
            <a:avLst/>
          </a:prstGeom>
        </p:spPr>
      </p:pic>
      <p:pic>
        <p:nvPicPr>
          <p:cNvPr id="7" name="Picture 6">
            <a:extLst>
              <a:ext uri="{FF2B5EF4-FFF2-40B4-BE49-F238E27FC236}">
                <a16:creationId xmlns:a16="http://schemas.microsoft.com/office/drawing/2014/main" id="{22ED4450-DA5D-6F49-98B7-7A42E2632274}"/>
              </a:ext>
            </a:extLst>
          </p:cNvPr>
          <p:cNvPicPr>
            <a:picLocks noChangeAspect="1"/>
          </p:cNvPicPr>
          <p:nvPr/>
        </p:nvPicPr>
        <p:blipFill rotWithShape="1">
          <a:blip r:embed="rId4"/>
          <a:srcRect t="8880" b="13293"/>
          <a:stretch/>
        </p:blipFill>
        <p:spPr>
          <a:xfrm>
            <a:off x="-1" y="5345224"/>
            <a:ext cx="6537826" cy="1511883"/>
          </a:xfrm>
          <a:prstGeom prst="rect">
            <a:avLst/>
          </a:prstGeom>
          <a:gradFill>
            <a:gsLst>
              <a:gs pos="9990">
                <a:srgbClr val="ECF0F9"/>
              </a:gs>
              <a:gs pos="76997">
                <a:srgbClr val="ABC0E4"/>
              </a:gs>
              <a:gs pos="61006">
                <a:srgbClr val="B8CAE8"/>
              </a:gs>
              <a:gs pos="0">
                <a:schemeClr val="accent1">
                  <a:lumMod val="5000"/>
                  <a:lumOff val="95000"/>
                </a:schemeClr>
              </a:gs>
              <a:gs pos="74000">
                <a:schemeClr val="accent1">
                  <a:lumMod val="45000"/>
                  <a:lumOff val="55000"/>
                </a:schemeClr>
              </a:gs>
              <a:gs pos="85008">
                <a:srgbClr val="ABC0E4"/>
              </a:gs>
              <a:gs pos="95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562983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20BD-269F-D622-70E2-5CDA01343C88}"/>
              </a:ext>
            </a:extLst>
          </p:cNvPr>
          <p:cNvSpPr>
            <a:spLocks noGrp="1"/>
          </p:cNvSpPr>
          <p:nvPr>
            <p:ph type="title"/>
            <p:custDataLst>
              <p:tags r:id="rId1"/>
            </p:custDataLst>
          </p:nvPr>
        </p:nvSpPr>
        <p:spPr/>
        <p:txBody>
          <a:bodyPr/>
          <a:lstStyle/>
          <a:p>
            <a:r>
              <a:rPr lang="en-US" sz="4000" b="1" dirty="0">
                <a:solidFill>
                  <a:schemeClr val="tx2">
                    <a:lumMod val="75000"/>
                  </a:schemeClr>
                </a:solidFill>
                <a:latin typeface="Calibri"/>
                <a:cs typeface="Calibri"/>
              </a:rPr>
              <a:t>Contributors</a:t>
            </a:r>
            <a:endParaRPr lang="en-US" sz="4000" b="1" dirty="0">
              <a:solidFill>
                <a:schemeClr val="tx2">
                  <a:lumMod val="75000"/>
                </a:schemeClr>
              </a:solidFill>
            </a:endParaRPr>
          </a:p>
        </p:txBody>
      </p:sp>
      <p:sp>
        <p:nvSpPr>
          <p:cNvPr id="3" name="Subtitle 2">
            <a:extLst>
              <a:ext uri="{FF2B5EF4-FFF2-40B4-BE49-F238E27FC236}">
                <a16:creationId xmlns:a16="http://schemas.microsoft.com/office/drawing/2014/main" id="{17F62718-C446-ECC8-F095-3335B161C420}"/>
              </a:ext>
            </a:extLst>
          </p:cNvPr>
          <p:cNvSpPr>
            <a:spLocks noGrp="1"/>
          </p:cNvSpPr>
          <p:nvPr>
            <p:ph type="subTitle" idx="1"/>
            <p:custDataLst>
              <p:tags r:id="rId2"/>
            </p:custDataLst>
          </p:nvPr>
        </p:nvSpPr>
        <p:spPr>
          <a:xfrm>
            <a:off x="6436871" y="1756394"/>
            <a:ext cx="4177608" cy="1505680"/>
          </a:xfrm>
        </p:spPr>
        <p:txBody>
          <a:bodyPr/>
          <a:lstStyle/>
          <a:p>
            <a:pPr marL="0" indent="0">
              <a:buNone/>
            </a:pPr>
            <a:r>
              <a:rPr lang="en-US" sz="2100" b="1" dirty="0">
                <a:latin typeface="Calibri"/>
                <a:ea typeface="Calibri"/>
                <a:cs typeface="Calibri"/>
              </a:rPr>
              <a:t>CCSMH Staff</a:t>
            </a:r>
          </a:p>
          <a:p>
            <a:pPr marL="0" indent="0">
              <a:buNone/>
            </a:pPr>
            <a:r>
              <a:rPr lang="en-US" sz="2100" dirty="0">
                <a:latin typeface="Calibri"/>
                <a:cs typeface="Calibri"/>
              </a:rPr>
              <a:t>Claire </a:t>
            </a:r>
            <a:r>
              <a:rPr lang="en-US" sz="2100" dirty="0" err="1">
                <a:latin typeface="Calibri"/>
                <a:cs typeface="Calibri"/>
              </a:rPr>
              <a:t>Checkland</a:t>
            </a:r>
            <a:r>
              <a:rPr lang="en-US" sz="2100" dirty="0">
                <a:latin typeface="Calibri"/>
                <a:cs typeface="Calibri"/>
              </a:rPr>
              <a:t>, Executive Director </a:t>
            </a:r>
            <a:br>
              <a:rPr lang="en-US" sz="2100" dirty="0">
                <a:latin typeface="Calibri"/>
                <a:cs typeface="Calibri"/>
              </a:rPr>
            </a:br>
            <a:r>
              <a:rPr lang="en-US" sz="2100" dirty="0">
                <a:latin typeface="Calibri"/>
                <a:cs typeface="Calibri"/>
              </a:rPr>
              <a:t>Bette Watson-Borg</a:t>
            </a:r>
            <a:endParaRPr lang="en-US" sz="2100" dirty="0">
              <a:ea typeface="Calibri" panose="020F0502020204030204" pitchFamily="34" charset="0"/>
            </a:endParaRPr>
          </a:p>
          <a:p>
            <a:pPr marL="0" indent="0">
              <a:buNone/>
            </a:pPr>
            <a:r>
              <a:rPr lang="en-US" sz="2100" dirty="0">
                <a:latin typeface="Calibri"/>
                <a:cs typeface="Calibri"/>
              </a:rPr>
              <a:t>John Saunders</a:t>
            </a:r>
            <a:endParaRPr lang="en-US" dirty="0"/>
          </a:p>
          <a:p>
            <a:pPr marL="0" indent="0">
              <a:buNone/>
            </a:pPr>
            <a:r>
              <a:rPr lang="en-US" sz="2100" dirty="0">
                <a:latin typeface="Calibri"/>
                <a:ea typeface="Calibri"/>
                <a:cs typeface="Calibri"/>
              </a:rPr>
              <a:t>Lisa Tinley</a:t>
            </a:r>
          </a:p>
          <a:p>
            <a:pPr marL="0" indent="0">
              <a:buNone/>
            </a:pPr>
            <a:endParaRPr lang="en-US" sz="2100" dirty="0"/>
          </a:p>
          <a:p>
            <a:pPr marL="0" indent="0">
              <a:buNone/>
            </a:pPr>
            <a:endParaRPr lang="en-US" sz="2100" dirty="0">
              <a:solidFill>
                <a:srgbClr val="37332C"/>
              </a:solidFill>
              <a:latin typeface="Calibri"/>
              <a:cs typeface="Calibri"/>
            </a:endParaRPr>
          </a:p>
          <a:p>
            <a:pPr marL="0" indent="0">
              <a:buNone/>
            </a:pPr>
            <a:endParaRPr lang="en-US" sz="2100" dirty="0">
              <a:ea typeface="Calibri"/>
            </a:endParaRPr>
          </a:p>
          <a:p>
            <a:pPr marL="0" indent="0">
              <a:buNone/>
            </a:pPr>
            <a:endParaRPr lang="en-US" dirty="0">
              <a:solidFill>
                <a:schemeClr val="tx1"/>
              </a:solidFill>
              <a:ea typeface="Calibri"/>
            </a:endParaRPr>
          </a:p>
        </p:txBody>
      </p:sp>
      <p:sp>
        <p:nvSpPr>
          <p:cNvPr id="4" name="TextBox 3">
            <a:extLst>
              <a:ext uri="{FF2B5EF4-FFF2-40B4-BE49-F238E27FC236}">
                <a16:creationId xmlns:a16="http://schemas.microsoft.com/office/drawing/2014/main" id="{752FC1BE-DBAF-5393-F55E-9CC333BDB207}"/>
              </a:ext>
            </a:extLst>
          </p:cNvPr>
          <p:cNvSpPr txBox="1"/>
          <p:nvPr>
            <p:custDataLst>
              <p:tags r:id="rId3"/>
            </p:custDataLst>
          </p:nvPr>
        </p:nvSpPr>
        <p:spPr>
          <a:xfrm>
            <a:off x="868280" y="1821288"/>
            <a:ext cx="3703786" cy="1738905"/>
          </a:xfrm>
          <a:prstGeom prst="rect">
            <a:avLst/>
          </a:prstGeom>
          <a:noFill/>
        </p:spPr>
        <p:txBody>
          <a:bodyPr rot="0" spcFirstLastPara="0" vertOverflow="overflow" horzOverflow="overflow" vert="horz" wrap="square" lIns="121888" tIns="60944" rIns="121888" bIns="60944" numCol="1" spcCol="0" rtlCol="0" fromWordArt="0" anchor="t" anchorCtr="0" forceAA="0" compatLnSpc="1">
            <a:prstTxWarp prst="textNoShape">
              <a:avLst/>
            </a:prstTxWarp>
            <a:spAutoFit/>
          </a:bodyPr>
          <a:lstStyle/>
          <a:p>
            <a:r>
              <a:rPr lang="en-US" sz="2100" b="1" dirty="0">
                <a:latin typeface="Calibri"/>
                <a:ea typeface="Calibri"/>
                <a:cs typeface="Calibri"/>
              </a:rPr>
              <a:t>Expert Review Group</a:t>
            </a:r>
            <a:endParaRPr lang="en-US" sz="2133" dirty="0">
              <a:latin typeface="Calibri"/>
              <a:ea typeface="Calibri"/>
              <a:cs typeface="Calibri"/>
            </a:endParaRPr>
          </a:p>
          <a:p>
            <a:r>
              <a:rPr lang="en-US" sz="2100" dirty="0">
                <a:latin typeface="Calibri"/>
                <a:ea typeface="Calibri"/>
                <a:cs typeface="Calibri"/>
              </a:rPr>
              <a:t>Dr. Chase </a:t>
            </a:r>
            <a:r>
              <a:rPr lang="en-US" sz="2100" dirty="0" err="1">
                <a:latin typeface="Calibri"/>
                <a:ea typeface="Calibri"/>
                <a:cs typeface="Calibri"/>
              </a:rPr>
              <a:t>McMurren</a:t>
            </a:r>
          </a:p>
          <a:p>
            <a:r>
              <a:rPr lang="en-US" sz="2100" dirty="0">
                <a:latin typeface="Calibri"/>
                <a:cs typeface="Calibri"/>
              </a:rPr>
              <a:t>Dr. Samir Sinha </a:t>
            </a:r>
            <a:endParaRPr lang="en-US" dirty="0"/>
          </a:p>
          <a:p>
            <a:r>
              <a:rPr lang="en-US" sz="2100" dirty="0">
                <a:latin typeface="Calibri"/>
                <a:ea typeface="Calibri"/>
                <a:cs typeface="Calibri"/>
              </a:rPr>
              <a:t>Dr. Sid Feldman</a:t>
            </a:r>
          </a:p>
          <a:p>
            <a:endParaRPr lang="en-US" sz="2100" dirty="0">
              <a:latin typeface="Calibri"/>
              <a:ea typeface="Calibri"/>
              <a:cs typeface="Calibri"/>
            </a:endParaRPr>
          </a:p>
        </p:txBody>
      </p:sp>
      <p:sp>
        <p:nvSpPr>
          <p:cNvPr id="5" name="TextBox 4">
            <a:extLst>
              <a:ext uri="{FF2B5EF4-FFF2-40B4-BE49-F238E27FC236}">
                <a16:creationId xmlns:a16="http://schemas.microsoft.com/office/drawing/2014/main" id="{B433B927-1071-0BF7-308D-23C4DA677723}"/>
              </a:ext>
            </a:extLst>
          </p:cNvPr>
          <p:cNvSpPr txBox="1"/>
          <p:nvPr>
            <p:custDataLst>
              <p:tags r:id="rId4"/>
            </p:custDataLst>
          </p:nvPr>
        </p:nvSpPr>
        <p:spPr>
          <a:xfrm>
            <a:off x="5661499" y="3915458"/>
            <a:ext cx="6060332" cy="1415740"/>
          </a:xfrm>
          <a:prstGeom prst="rect">
            <a:avLst/>
          </a:prstGeom>
          <a:noFill/>
        </p:spPr>
        <p:txBody>
          <a:bodyPr rot="0" spcFirstLastPara="0" vertOverflow="overflow" horzOverflow="overflow" vert="horz" wrap="square" lIns="121888" tIns="60944" rIns="121888" bIns="60944" numCol="1" spcCol="0" rtlCol="0" fromWordArt="0" anchor="t" anchorCtr="0" forceAA="0" compatLnSpc="1">
            <a:prstTxWarp prst="textNoShape">
              <a:avLst/>
            </a:prstTxWarp>
            <a:spAutoFit/>
          </a:bodyPr>
          <a:lstStyle/>
          <a:p>
            <a:r>
              <a:rPr lang="en-US" sz="2100" dirty="0">
                <a:solidFill>
                  <a:srgbClr val="FF0000"/>
                </a:solidFill>
                <a:latin typeface="Calibri"/>
                <a:ea typeface="Calibri"/>
                <a:cs typeface="Calibri"/>
              </a:rPr>
              <a:t>The insights and perspectives of:</a:t>
            </a:r>
            <a:br>
              <a:rPr lang="en-US" sz="2100" dirty="0">
                <a:solidFill>
                  <a:srgbClr val="FF0000"/>
                </a:solidFill>
                <a:latin typeface="Calibri"/>
                <a:ea typeface="Calibri"/>
                <a:cs typeface="Calibri"/>
              </a:rPr>
            </a:br>
            <a:r>
              <a:rPr lang="en-US" sz="2100" dirty="0">
                <a:solidFill>
                  <a:srgbClr val="FF0000"/>
                </a:solidFill>
                <a:latin typeface="Calibri"/>
                <a:ea typeface="Calibri"/>
                <a:cs typeface="Calibri"/>
              </a:rPr>
              <a:t>health care and social service professionals (n&gt;350) and older adults (n&gt;2,000) shared through 2 national surveys. </a:t>
            </a:r>
          </a:p>
        </p:txBody>
      </p:sp>
      <p:sp>
        <p:nvSpPr>
          <p:cNvPr id="6" name="TextBox 5">
            <a:extLst>
              <a:ext uri="{FF2B5EF4-FFF2-40B4-BE49-F238E27FC236}">
                <a16:creationId xmlns:a16="http://schemas.microsoft.com/office/drawing/2014/main" id="{F5C84FFC-F6E0-3A6A-82A6-7B6A496BBD15}"/>
              </a:ext>
            </a:extLst>
          </p:cNvPr>
          <p:cNvSpPr txBox="1"/>
          <p:nvPr>
            <p:custDataLst>
              <p:tags r:id="rId5"/>
            </p:custDataLst>
          </p:nvPr>
        </p:nvSpPr>
        <p:spPr>
          <a:xfrm>
            <a:off x="876996" y="3903950"/>
            <a:ext cx="3656646" cy="1169519"/>
          </a:xfrm>
          <a:prstGeom prst="rect">
            <a:avLst/>
          </a:prstGeom>
          <a:noFill/>
        </p:spPr>
        <p:txBody>
          <a:bodyPr rot="0" spcFirstLastPara="0" vertOverflow="overflow" horzOverflow="overflow" vert="horz" wrap="square" lIns="121888" tIns="60944" rIns="121888" bIns="60944" numCol="1" spcCol="0" rtlCol="0" fromWordArt="0" anchor="t" anchorCtr="0" forceAA="0" compatLnSpc="1">
            <a:prstTxWarp prst="textNoShape">
              <a:avLst/>
            </a:prstTxWarp>
            <a:spAutoFit/>
          </a:bodyPr>
          <a:lstStyle/>
          <a:p>
            <a:r>
              <a:rPr lang="en-US" sz="2100" b="1" dirty="0">
                <a:latin typeface="Calibri"/>
                <a:ea typeface="Calibri"/>
                <a:cs typeface="Calibri"/>
              </a:rPr>
              <a:t>Research Associates </a:t>
            </a:r>
          </a:p>
          <a:p>
            <a:r>
              <a:rPr lang="en-US" sz="2350" dirty="0">
                <a:cs typeface="Calibri"/>
              </a:rPr>
              <a:t>Dr. Jeanette Prorok </a:t>
            </a:r>
            <a:endParaRPr lang="en-US" sz="2350" dirty="0">
              <a:ea typeface="Calibri"/>
              <a:cs typeface="Calibri"/>
            </a:endParaRPr>
          </a:p>
          <a:p>
            <a:r>
              <a:rPr lang="en-US" sz="2350" dirty="0">
                <a:cs typeface="Calibri"/>
              </a:rPr>
              <a:t>Dr. Salinda Horgan </a:t>
            </a:r>
            <a:endParaRPr lang="en-US" sz="2350" dirty="0">
              <a:ea typeface="Calibri" panose="020F0502020204030204"/>
              <a:cs typeface="Calibri"/>
            </a:endParaRPr>
          </a:p>
        </p:txBody>
      </p:sp>
    </p:spTree>
    <p:extLst>
      <p:ext uri="{BB962C8B-B14F-4D97-AF65-F5344CB8AC3E}">
        <p14:creationId xmlns:p14="http://schemas.microsoft.com/office/powerpoint/2010/main" val="2162891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2274CAE-7C34-19F2-5316-A20897821165}"/>
              </a:ext>
            </a:extLst>
          </p:cNvPr>
          <p:cNvSpPr/>
          <p:nvPr>
            <p:custDataLst>
              <p:tags r:id="rId1"/>
            </p:custDataLst>
          </p:nvPr>
        </p:nvSpPr>
        <p:spPr>
          <a:xfrm>
            <a:off x="817519" y="811449"/>
            <a:ext cx="5031797" cy="4388826"/>
          </a:xfrm>
          <a:prstGeom prst="rect">
            <a:avLst/>
          </a:prstGeom>
          <a:solidFill>
            <a:schemeClr val="accent6"/>
          </a:solidFill>
          <a:ln>
            <a:no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buClr>
                <a:srgbClr val="000000"/>
              </a:buClr>
            </a:pPr>
            <a:endParaRPr lang="en-US" sz="1866" kern="0">
              <a:solidFill>
                <a:srgbClr val="BEDBE9"/>
              </a:solidFill>
              <a:latin typeface="Calibri" panose="020F0502020204030204"/>
              <a:sym typeface="Arial"/>
            </a:endParaRPr>
          </a:p>
        </p:txBody>
      </p:sp>
      <p:sp>
        <p:nvSpPr>
          <p:cNvPr id="3" name="Rectangle 2">
            <a:extLst>
              <a:ext uri="{FF2B5EF4-FFF2-40B4-BE49-F238E27FC236}">
                <a16:creationId xmlns:a16="http://schemas.microsoft.com/office/drawing/2014/main" id="{55A07F1F-AB01-579F-C2B3-85296365F7C2}"/>
              </a:ext>
            </a:extLst>
          </p:cNvPr>
          <p:cNvSpPr/>
          <p:nvPr>
            <p:custDataLst>
              <p:tags r:id="rId2"/>
            </p:custDataLst>
          </p:nvPr>
        </p:nvSpPr>
        <p:spPr>
          <a:xfrm>
            <a:off x="0" y="893"/>
            <a:ext cx="12188824" cy="1540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buClr>
                <a:srgbClr val="000000"/>
              </a:buClr>
            </a:pPr>
            <a:endParaRPr lang="en-US" sz="1866" kern="0">
              <a:solidFill>
                <a:srgbClr val="BEDBE9"/>
              </a:solidFill>
              <a:latin typeface="Calibri" panose="020F0502020204030204"/>
              <a:sym typeface="Arial"/>
            </a:endParaRPr>
          </a:p>
        </p:txBody>
      </p:sp>
      <p:sp>
        <p:nvSpPr>
          <p:cNvPr id="2" name="Title 1">
            <a:extLst>
              <a:ext uri="{FF2B5EF4-FFF2-40B4-BE49-F238E27FC236}">
                <a16:creationId xmlns:a16="http://schemas.microsoft.com/office/drawing/2014/main" id="{512F8FA6-F9C3-4782-5CB3-BA70EB1217EF}"/>
              </a:ext>
            </a:extLst>
          </p:cNvPr>
          <p:cNvSpPr>
            <a:spLocks noGrp="1"/>
          </p:cNvSpPr>
          <p:nvPr>
            <p:ph type="title"/>
            <p:custDataLst>
              <p:tags r:id="rId3"/>
            </p:custDataLst>
          </p:nvPr>
        </p:nvSpPr>
        <p:spPr>
          <a:xfrm>
            <a:off x="671202" y="45171"/>
            <a:ext cx="10919565" cy="722000"/>
          </a:xfrm>
        </p:spPr>
        <p:txBody>
          <a:bodyPr spcFirstLastPara="1" wrap="square" lIns="0" tIns="91425" rIns="91425" bIns="91425" anchor="b" anchorCtr="0">
            <a:noAutofit/>
          </a:bodyPr>
          <a:lstStyle/>
          <a:p>
            <a:r>
              <a:rPr lang="en-US" sz="4000" b="1" dirty="0">
                <a:solidFill>
                  <a:srgbClr val="4C3678"/>
                </a:solidFill>
                <a:latin typeface="Calibri"/>
                <a:cs typeface="Calibri"/>
              </a:rPr>
              <a:t>METHODOLOGY: RATING of RECOMMENDATIONS</a:t>
            </a:r>
            <a:r>
              <a:rPr lang="en-US" sz="4000" b="1" dirty="0">
                <a:solidFill>
                  <a:srgbClr val="7030A0"/>
                </a:solidFill>
                <a:latin typeface="Calibri"/>
                <a:cs typeface="Calibri"/>
              </a:rPr>
              <a:t> </a:t>
            </a:r>
          </a:p>
        </p:txBody>
      </p:sp>
      <p:sp>
        <p:nvSpPr>
          <p:cNvPr id="7" name="Subtitle 6">
            <a:extLst>
              <a:ext uri="{FF2B5EF4-FFF2-40B4-BE49-F238E27FC236}">
                <a16:creationId xmlns:a16="http://schemas.microsoft.com/office/drawing/2014/main" id="{66D846C6-EA13-30C1-0AB9-1D5D985F76CF}"/>
              </a:ext>
            </a:extLst>
          </p:cNvPr>
          <p:cNvSpPr>
            <a:spLocks noGrp="1"/>
          </p:cNvSpPr>
          <p:nvPr>
            <p:ph type="subTitle" idx="1"/>
            <p:custDataLst>
              <p:tags r:id="rId4"/>
            </p:custDataLst>
          </p:nvPr>
        </p:nvSpPr>
        <p:spPr>
          <a:xfrm>
            <a:off x="1195825" y="1541425"/>
            <a:ext cx="4509131" cy="3927592"/>
          </a:xfrm>
        </p:spPr>
        <p:txBody>
          <a:bodyPr/>
          <a:lstStyle/>
          <a:p>
            <a:pPr marL="0" indent="14390">
              <a:spcAft>
                <a:spcPts val="1200"/>
              </a:spcAft>
              <a:buNone/>
            </a:pPr>
            <a:r>
              <a:rPr lang="en-US" sz="2666" b="1" dirty="0">
                <a:solidFill>
                  <a:schemeClr val="tx1"/>
                </a:solidFill>
                <a:latin typeface="Calibri"/>
                <a:cs typeface="Calibri"/>
              </a:rPr>
              <a:t>GRADE Methodology</a:t>
            </a:r>
            <a:endParaRPr lang="en-US" b="1" dirty="0">
              <a:solidFill>
                <a:schemeClr val="tx1"/>
              </a:solidFill>
              <a:latin typeface="Calibri"/>
              <a:cs typeface="Calibri"/>
            </a:endParaRPr>
          </a:p>
          <a:p>
            <a:pPr>
              <a:spcAft>
                <a:spcPts val="400"/>
              </a:spcAft>
              <a:buClr>
                <a:schemeClr val="accent2">
                  <a:lumMod val="50000"/>
                </a:schemeClr>
              </a:buClr>
            </a:pPr>
            <a:endParaRPr lang="en-US" sz="2399" dirty="0">
              <a:solidFill>
                <a:schemeClr val="tx1"/>
              </a:solidFill>
            </a:endParaRPr>
          </a:p>
          <a:p>
            <a:pPr>
              <a:spcAft>
                <a:spcPts val="400"/>
              </a:spcAft>
              <a:buClr>
                <a:schemeClr val="accent3"/>
              </a:buClr>
            </a:pPr>
            <a:endParaRPr lang="en-US" sz="2399" dirty="0">
              <a:solidFill>
                <a:schemeClr val="tx1"/>
              </a:solidFill>
            </a:endParaRPr>
          </a:p>
        </p:txBody>
      </p:sp>
      <p:sp>
        <p:nvSpPr>
          <p:cNvPr id="21" name="Rectangle 20">
            <a:extLst>
              <a:ext uri="{FF2B5EF4-FFF2-40B4-BE49-F238E27FC236}">
                <a16:creationId xmlns:a16="http://schemas.microsoft.com/office/drawing/2014/main" id="{6D2DAF3B-D3A0-8F2C-39B5-709E27A22324}"/>
              </a:ext>
            </a:extLst>
          </p:cNvPr>
          <p:cNvSpPr/>
          <p:nvPr>
            <p:custDataLst>
              <p:tags r:id="rId5"/>
            </p:custDataLst>
          </p:nvPr>
        </p:nvSpPr>
        <p:spPr>
          <a:xfrm>
            <a:off x="6809361" y="1546887"/>
            <a:ext cx="4353419" cy="3653388"/>
          </a:xfrm>
          <a:prstGeom prst="rect">
            <a:avLst/>
          </a:prstGeom>
          <a:solidFill>
            <a:schemeClr val="accent6"/>
          </a:solidFill>
          <a:ln>
            <a:noFill/>
          </a:ln>
          <a:effectLst>
            <a:outerShdw blurRad="508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buClr>
                <a:srgbClr val="000000"/>
              </a:buClr>
            </a:pPr>
            <a:endParaRPr lang="en-US" sz="1866" kern="0">
              <a:solidFill>
                <a:srgbClr val="BEDBE9"/>
              </a:solidFill>
              <a:latin typeface="Calibri" panose="020F0502020204030204"/>
              <a:sym typeface="Arial"/>
            </a:endParaRPr>
          </a:p>
        </p:txBody>
      </p:sp>
      <p:sp>
        <p:nvSpPr>
          <p:cNvPr id="4" name="Subtitle 6">
            <a:extLst>
              <a:ext uri="{FF2B5EF4-FFF2-40B4-BE49-F238E27FC236}">
                <a16:creationId xmlns:a16="http://schemas.microsoft.com/office/drawing/2014/main" id="{A2AA7AE9-AA32-82C5-D834-9E4C52066346}"/>
              </a:ext>
            </a:extLst>
          </p:cNvPr>
          <p:cNvSpPr txBox="1">
            <a:spLocks/>
          </p:cNvSpPr>
          <p:nvPr>
            <p:custDataLst>
              <p:tags r:id="rId6"/>
            </p:custDataLst>
          </p:nvPr>
        </p:nvSpPr>
        <p:spPr>
          <a:xfrm>
            <a:off x="6950082" y="1585703"/>
            <a:ext cx="4319007" cy="4336570"/>
          </a:xfrm>
          <a:prstGeom prst="rect">
            <a:avLst/>
          </a:prstGeom>
          <a:noFill/>
          <a:ln>
            <a:noFill/>
          </a:ln>
        </p:spPr>
        <p:txBody>
          <a:bodyPr spcFirstLastPara="1" wrap="square" lIns="0" tIns="121868" rIns="121868" bIns="121868" anchor="t" anchorCtr="0">
            <a:noAutofit/>
          </a:bodyPr>
          <a:lstStyle>
            <a:defPPr marR="0" lvl="0" algn="l" rtl="0">
              <a:lnSpc>
                <a:spcPct val="100000"/>
              </a:lnSpc>
              <a:spcBef>
                <a:spcPts val="0"/>
              </a:spcBef>
              <a:spcAft>
                <a:spcPts val="0"/>
              </a:spcAft>
            </a:defPPr>
            <a:lvl1pPr marL="266700" marR="0" lvl="0" indent="-266700" algn="l" rtl="0">
              <a:lnSpc>
                <a:spcPct val="100000"/>
              </a:lnSpc>
              <a:spcBef>
                <a:spcPts val="0"/>
              </a:spcBef>
              <a:spcAft>
                <a:spcPts val="0"/>
              </a:spcAft>
              <a:buClr>
                <a:schemeClr val="accent2"/>
              </a:buClr>
              <a:buSzPts val="1600"/>
              <a:buFont typeface="Manjari"/>
              <a:buChar char="●"/>
              <a:tabLst/>
              <a:defRPr sz="1600" b="1" i="0" u="none" strike="noStrike" cap="none">
                <a:solidFill>
                  <a:schemeClr val="accent2"/>
                </a:solidFill>
                <a:latin typeface="Manjari"/>
                <a:ea typeface="Manjari"/>
                <a:cs typeface="Manjari"/>
                <a:sym typeface="Manjari"/>
              </a:defRPr>
            </a:lvl1pPr>
            <a:lvl2pPr marL="914400" marR="0" lvl="1"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2pPr>
            <a:lvl3pPr marL="1371600" marR="0" lvl="2"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3pPr>
            <a:lvl4pPr marL="1828800" marR="0" lvl="3"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4pPr>
            <a:lvl5pPr marL="2286000" marR="0" lvl="4"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5pPr>
            <a:lvl6pPr marL="2743200" marR="0" lvl="5"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6pPr>
            <a:lvl7pPr marL="3200400" marR="0" lvl="6"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7pPr>
            <a:lvl8pPr marL="3657600" marR="0" lvl="7"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8pPr>
            <a:lvl9pPr marL="4114800" marR="0" lvl="8"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9pPr>
          </a:lstStyle>
          <a:p>
            <a:pPr marL="13970" indent="0" defTabSz="1218895">
              <a:spcAft>
                <a:spcPts val="1200"/>
              </a:spcAft>
              <a:buClr>
                <a:srgbClr val="FCF3C9"/>
              </a:buClr>
              <a:buNone/>
            </a:pPr>
            <a:r>
              <a:rPr lang="en-US" sz="2650" kern="0" dirty="0">
                <a:solidFill>
                  <a:srgbClr val="37332C"/>
                </a:solidFill>
                <a:latin typeface="Calibri"/>
                <a:cs typeface="Calibri"/>
              </a:rPr>
              <a:t>Some are Consensus-based </a:t>
            </a:r>
            <a:endParaRPr lang="en-US" sz="2650" kern="0" dirty="0">
              <a:solidFill>
                <a:srgbClr val="37332C"/>
              </a:solidFill>
            </a:endParaRPr>
          </a:p>
          <a:p>
            <a:pPr marL="13970" indent="0" defTabSz="1218895">
              <a:spcAft>
                <a:spcPts val="1200"/>
              </a:spcAft>
              <a:buNone/>
            </a:pPr>
            <a:r>
              <a:rPr lang="en-US" sz="1100" b="0" kern="0" dirty="0">
                <a:solidFill>
                  <a:srgbClr val="363A38"/>
                </a:solidFill>
                <a:latin typeface="Calibri"/>
                <a:cs typeface="Calibri"/>
              </a:rPr>
              <a:t> </a:t>
            </a:r>
            <a:r>
              <a:rPr lang="en-US" sz="2400" b="0" kern="0" dirty="0">
                <a:solidFill>
                  <a:srgbClr val="363A38"/>
                </a:solidFill>
                <a:latin typeface="Calibri"/>
                <a:cs typeface="Calibri"/>
              </a:rPr>
              <a:t>A separate category for recommendations which are not primarily based on empirical evidence, but rather on the consensus of the expert working group that they represent best clinical practice. </a:t>
            </a:r>
            <a:endParaRPr lang="en-US" sz="2400" dirty="0"/>
          </a:p>
          <a:p>
            <a:pPr marL="0" indent="0" defTabSz="1218895">
              <a:spcAft>
                <a:spcPts val="400"/>
              </a:spcAft>
              <a:buClr>
                <a:srgbClr val="04A5C2"/>
              </a:buClr>
              <a:buNone/>
            </a:pPr>
            <a:endParaRPr lang="en-US" sz="2399" b="0" kern="0" dirty="0">
              <a:solidFill>
                <a:srgbClr val="37332C"/>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custDataLst>
              <p:tags r:id="rId7"/>
            </p:custDataLst>
            <p:extLst>
              <p:ext uri="{D42A27DB-BD31-4B8C-83A1-F6EECF244321}">
                <p14:modId xmlns:p14="http://schemas.microsoft.com/office/powerpoint/2010/main" val="2453564767"/>
              </p:ext>
            </p:extLst>
          </p:nvPr>
        </p:nvGraphicFramePr>
        <p:xfrm>
          <a:off x="1195825" y="2094082"/>
          <a:ext cx="3986892" cy="3004243"/>
        </p:xfrm>
        <a:graphic>
          <a:graphicData uri="http://schemas.openxmlformats.org/drawingml/2006/table">
            <a:tbl>
              <a:tblPr bandRow="1"/>
              <a:tblGrid>
                <a:gridCol w="3986892">
                  <a:extLst>
                    <a:ext uri="{9D8B030D-6E8A-4147-A177-3AD203B41FA5}">
                      <a16:colId xmlns:a16="http://schemas.microsoft.com/office/drawing/2014/main" val="3604377439"/>
                    </a:ext>
                  </a:extLst>
                </a:gridCol>
              </a:tblGrid>
              <a:tr h="273113">
                <a:tc>
                  <a:txBody>
                    <a:bodyPr/>
                    <a:lstStyle/>
                    <a:p>
                      <a:pPr>
                        <a:lnSpc>
                          <a:spcPct val="107000"/>
                        </a:lnSpc>
                        <a:spcAft>
                          <a:spcPts val="800"/>
                        </a:spcAft>
                      </a:pPr>
                      <a:r>
                        <a:rPr lang="en-US" sz="1600" b="1" dirty="0">
                          <a:effectLst/>
                        </a:rPr>
                        <a:t>Certainty of Evidence</a:t>
                      </a:r>
                      <a:endParaRPr lang="en-CA" sz="1500" b="1" dirty="0">
                        <a:effectLst/>
                        <a:latin typeface="Calibri" panose="020F0502020204030204" pitchFamily="34" charset="0"/>
                        <a:ea typeface="Calibri" panose="020F0502020204030204" pitchFamily="34" charset="0"/>
                      </a:endParaRPr>
                    </a:p>
                  </a:txBody>
                  <a:tcPr marL="91416" marR="91416" marT="0" marB="0"/>
                </a:tc>
                <a:extLst>
                  <a:ext uri="{0D108BD9-81ED-4DB2-BD59-A6C34878D82A}">
                    <a16:rowId xmlns:a16="http://schemas.microsoft.com/office/drawing/2014/main" val="4063180102"/>
                  </a:ext>
                </a:extLst>
              </a:tr>
              <a:tr h="273113">
                <a:tc>
                  <a:txBody>
                    <a:bodyPr/>
                    <a:lstStyle/>
                    <a:p>
                      <a:pPr>
                        <a:lnSpc>
                          <a:spcPct val="107000"/>
                        </a:lnSpc>
                        <a:spcAft>
                          <a:spcPts val="800"/>
                        </a:spcAft>
                      </a:pPr>
                      <a:r>
                        <a:rPr lang="en-US" sz="1600" dirty="0">
                          <a:effectLst/>
                        </a:rPr>
                        <a:t>High</a:t>
                      </a:r>
                      <a:endParaRPr lang="en-CA" sz="1500" dirty="0">
                        <a:effectLst/>
                        <a:latin typeface="Calibri" panose="020F0502020204030204" pitchFamily="34" charset="0"/>
                        <a:ea typeface="Calibri" panose="020F0502020204030204" pitchFamily="34" charset="0"/>
                      </a:endParaRPr>
                    </a:p>
                  </a:txBody>
                  <a:tcPr marL="91416" marR="91416" marT="0" marB="0"/>
                </a:tc>
                <a:extLst>
                  <a:ext uri="{0D108BD9-81ED-4DB2-BD59-A6C34878D82A}">
                    <a16:rowId xmlns:a16="http://schemas.microsoft.com/office/drawing/2014/main" val="3998253040"/>
                  </a:ext>
                </a:extLst>
              </a:tr>
              <a:tr h="273113">
                <a:tc>
                  <a:txBody>
                    <a:bodyPr/>
                    <a:lstStyle/>
                    <a:p>
                      <a:pPr>
                        <a:lnSpc>
                          <a:spcPct val="107000"/>
                        </a:lnSpc>
                        <a:spcAft>
                          <a:spcPts val="800"/>
                        </a:spcAft>
                      </a:pPr>
                      <a:r>
                        <a:rPr lang="en-US" sz="1600" dirty="0">
                          <a:effectLst/>
                        </a:rPr>
                        <a:t>Moderate</a:t>
                      </a:r>
                      <a:endParaRPr lang="en-CA" sz="1500" dirty="0">
                        <a:effectLst/>
                        <a:latin typeface="Calibri" panose="020F0502020204030204" pitchFamily="34" charset="0"/>
                        <a:ea typeface="Calibri" panose="020F0502020204030204" pitchFamily="34" charset="0"/>
                      </a:endParaRPr>
                    </a:p>
                  </a:txBody>
                  <a:tcPr marL="91416" marR="91416" marT="0" marB="0"/>
                </a:tc>
                <a:extLst>
                  <a:ext uri="{0D108BD9-81ED-4DB2-BD59-A6C34878D82A}">
                    <a16:rowId xmlns:a16="http://schemas.microsoft.com/office/drawing/2014/main" val="100935484"/>
                  </a:ext>
                </a:extLst>
              </a:tr>
              <a:tr h="273113">
                <a:tc>
                  <a:txBody>
                    <a:bodyPr/>
                    <a:lstStyle/>
                    <a:p>
                      <a:pPr>
                        <a:lnSpc>
                          <a:spcPct val="107000"/>
                        </a:lnSpc>
                        <a:spcAft>
                          <a:spcPts val="800"/>
                        </a:spcAft>
                      </a:pPr>
                      <a:r>
                        <a:rPr lang="en-US" sz="1600" dirty="0">
                          <a:effectLst/>
                        </a:rPr>
                        <a:t>Low</a:t>
                      </a:r>
                      <a:endParaRPr lang="en-CA" sz="1500" dirty="0">
                        <a:effectLst/>
                        <a:latin typeface="Calibri" panose="020F0502020204030204" pitchFamily="34" charset="0"/>
                        <a:ea typeface="Calibri" panose="020F0502020204030204" pitchFamily="34" charset="0"/>
                      </a:endParaRPr>
                    </a:p>
                  </a:txBody>
                  <a:tcPr marL="91416" marR="91416" marT="0" marB="0"/>
                </a:tc>
                <a:extLst>
                  <a:ext uri="{0D108BD9-81ED-4DB2-BD59-A6C34878D82A}">
                    <a16:rowId xmlns:a16="http://schemas.microsoft.com/office/drawing/2014/main" val="4059681234"/>
                  </a:ext>
                </a:extLst>
              </a:tr>
              <a:tr h="273113">
                <a:tc>
                  <a:txBody>
                    <a:bodyPr/>
                    <a:lstStyle/>
                    <a:p>
                      <a:pPr>
                        <a:lnSpc>
                          <a:spcPct val="107000"/>
                        </a:lnSpc>
                        <a:spcAft>
                          <a:spcPts val="800"/>
                        </a:spcAft>
                      </a:pPr>
                      <a:endParaRPr lang="en-US" sz="1600" dirty="0">
                        <a:effectLst/>
                      </a:endParaRPr>
                    </a:p>
                  </a:txBody>
                  <a:tcPr marL="91416" marR="91416" marT="0" marB="0"/>
                </a:tc>
                <a:extLst>
                  <a:ext uri="{0D108BD9-81ED-4DB2-BD59-A6C34878D82A}">
                    <a16:rowId xmlns:a16="http://schemas.microsoft.com/office/drawing/2014/main" val="541328325"/>
                  </a:ext>
                </a:extLst>
              </a:tr>
              <a:tr h="273113">
                <a:tc>
                  <a:txBody>
                    <a:bodyPr/>
                    <a:lstStyle/>
                    <a:p>
                      <a:pPr>
                        <a:lnSpc>
                          <a:spcPct val="107000"/>
                        </a:lnSpc>
                        <a:spcAft>
                          <a:spcPts val="800"/>
                        </a:spcAft>
                      </a:pPr>
                      <a:endParaRPr lang="en-CA" sz="1500" dirty="0">
                        <a:effectLst/>
                        <a:latin typeface="Calibri" panose="020F0502020204030204" pitchFamily="34" charset="0"/>
                        <a:ea typeface="Calibri" panose="020F0502020204030204" pitchFamily="34" charset="0"/>
                      </a:endParaRPr>
                    </a:p>
                  </a:txBody>
                  <a:tcPr marL="91416" marR="91416" marT="0" marB="0"/>
                </a:tc>
                <a:extLst>
                  <a:ext uri="{0D108BD9-81ED-4DB2-BD59-A6C34878D82A}">
                    <a16:rowId xmlns:a16="http://schemas.microsoft.com/office/drawing/2014/main" val="172895063"/>
                  </a:ext>
                </a:extLst>
              </a:tr>
              <a:tr h="273113">
                <a:tc>
                  <a:txBody>
                    <a:bodyPr/>
                    <a:lstStyle/>
                    <a:p>
                      <a:pPr>
                        <a:lnSpc>
                          <a:spcPct val="107000"/>
                        </a:lnSpc>
                        <a:spcAft>
                          <a:spcPts val="800"/>
                        </a:spcAft>
                      </a:pPr>
                      <a:r>
                        <a:rPr lang="en-US" sz="1600" b="1" dirty="0">
                          <a:effectLst/>
                        </a:rPr>
                        <a:t>Strength</a:t>
                      </a:r>
                      <a:r>
                        <a:rPr lang="en-US" sz="1600" dirty="0">
                          <a:effectLst/>
                        </a:rPr>
                        <a:t> </a:t>
                      </a:r>
                      <a:endParaRPr lang="en-CA" sz="1500">
                        <a:effectLst/>
                        <a:latin typeface="Calibri" panose="020F0502020204030204" pitchFamily="34" charset="0"/>
                        <a:ea typeface="Calibri" panose="020F0502020204030204" pitchFamily="34" charset="0"/>
                      </a:endParaRPr>
                    </a:p>
                  </a:txBody>
                  <a:tcPr marL="91416" marR="91416" marT="0" marB="0"/>
                </a:tc>
                <a:extLst>
                  <a:ext uri="{0D108BD9-81ED-4DB2-BD59-A6C34878D82A}">
                    <a16:rowId xmlns:a16="http://schemas.microsoft.com/office/drawing/2014/main" val="3364341606"/>
                  </a:ext>
                </a:extLst>
              </a:tr>
              <a:tr h="273113">
                <a:tc>
                  <a:txBody>
                    <a:bodyPr/>
                    <a:lstStyle/>
                    <a:p>
                      <a:pPr>
                        <a:lnSpc>
                          <a:spcPct val="107000"/>
                        </a:lnSpc>
                        <a:spcAft>
                          <a:spcPts val="800"/>
                        </a:spcAft>
                      </a:pPr>
                      <a:r>
                        <a:rPr lang="en-US" sz="1600" dirty="0">
                          <a:effectLst/>
                        </a:rPr>
                        <a:t>Strong</a:t>
                      </a:r>
                      <a:endParaRPr lang="en-CA" sz="1500" dirty="0">
                        <a:effectLst/>
                        <a:latin typeface="Calibri" panose="020F0502020204030204" pitchFamily="34" charset="0"/>
                        <a:ea typeface="Calibri" panose="020F0502020204030204" pitchFamily="34" charset="0"/>
                      </a:endParaRPr>
                    </a:p>
                  </a:txBody>
                  <a:tcPr marL="91416" marR="91416" marT="0" marB="0"/>
                </a:tc>
                <a:extLst>
                  <a:ext uri="{0D108BD9-81ED-4DB2-BD59-A6C34878D82A}">
                    <a16:rowId xmlns:a16="http://schemas.microsoft.com/office/drawing/2014/main" val="3405264562"/>
                  </a:ext>
                </a:extLst>
              </a:tr>
              <a:tr h="819339">
                <a:tc>
                  <a:txBody>
                    <a:bodyPr/>
                    <a:lstStyle/>
                    <a:p>
                      <a:pPr>
                        <a:lnSpc>
                          <a:spcPct val="107000"/>
                        </a:lnSpc>
                        <a:spcAft>
                          <a:spcPts val="800"/>
                        </a:spcAft>
                      </a:pPr>
                      <a:r>
                        <a:rPr lang="en-US" sz="1600" dirty="0">
                          <a:effectLst/>
                        </a:rPr>
                        <a:t>Weak </a:t>
                      </a:r>
                    </a:p>
                  </a:txBody>
                  <a:tcPr marL="91416" marR="91416" marT="0" marB="0"/>
                </a:tc>
                <a:extLst>
                  <a:ext uri="{0D108BD9-81ED-4DB2-BD59-A6C34878D82A}">
                    <a16:rowId xmlns:a16="http://schemas.microsoft.com/office/drawing/2014/main" val="1143691581"/>
                  </a:ext>
                </a:extLst>
              </a:tr>
            </a:tbl>
          </a:graphicData>
        </a:graphic>
      </p:graphicFrame>
      <p:pic>
        <p:nvPicPr>
          <p:cNvPr id="5" name="Picture 4"/>
          <p:cNvPicPr>
            <a:picLocks noChangeAspect="1"/>
          </p:cNvPicPr>
          <p:nvPr/>
        </p:nvPicPr>
        <p:blipFill>
          <a:blip r:embed="rId10"/>
          <a:stretch>
            <a:fillRect/>
          </a:stretch>
        </p:blipFill>
        <p:spPr>
          <a:xfrm>
            <a:off x="2833800" y="4387851"/>
            <a:ext cx="3971922" cy="2470149"/>
          </a:xfrm>
          <a:prstGeom prst="rect">
            <a:avLst/>
          </a:prstGeom>
        </p:spPr>
      </p:pic>
    </p:spTree>
    <p:extLst>
      <p:ext uri="{BB962C8B-B14F-4D97-AF65-F5344CB8AC3E}">
        <p14:creationId xmlns:p14="http://schemas.microsoft.com/office/powerpoint/2010/main" val="21018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20BD-269F-D622-70E2-5CDA01343C88}"/>
              </a:ext>
            </a:extLst>
          </p:cNvPr>
          <p:cNvSpPr>
            <a:spLocks noGrp="1"/>
          </p:cNvSpPr>
          <p:nvPr>
            <p:ph type="title"/>
            <p:custDataLst>
              <p:tags r:id="rId1"/>
            </p:custDataLst>
          </p:nvPr>
        </p:nvSpPr>
        <p:spPr>
          <a:xfrm>
            <a:off x="758628" y="697367"/>
            <a:ext cx="10566822" cy="722000"/>
          </a:xfrm>
        </p:spPr>
        <p:txBody>
          <a:bodyPr/>
          <a:lstStyle/>
          <a:p>
            <a:r>
              <a:rPr lang="en-US" sz="4000" b="1" dirty="0">
                <a:solidFill>
                  <a:schemeClr val="tx2">
                    <a:lumMod val="75000"/>
                  </a:schemeClr>
                </a:solidFill>
                <a:latin typeface="Calibri"/>
                <a:cs typeface="Calibri"/>
              </a:rPr>
              <a:t>LITERATURE </a:t>
            </a:r>
            <a:r>
              <a:rPr lang="en-US" sz="4000" b="1" dirty="0" err="1">
                <a:solidFill>
                  <a:schemeClr val="tx2">
                    <a:lumMod val="75000"/>
                  </a:schemeClr>
                </a:solidFill>
                <a:latin typeface="Calibri"/>
                <a:cs typeface="Calibri"/>
              </a:rPr>
              <a:t>REView</a:t>
            </a:r>
            <a:endParaRPr lang="en-US" sz="4000" b="1" dirty="0">
              <a:solidFill>
                <a:schemeClr val="tx2">
                  <a:lumMod val="75000"/>
                </a:schemeClr>
              </a:solidFill>
            </a:endParaRPr>
          </a:p>
        </p:txBody>
      </p:sp>
      <p:sp>
        <p:nvSpPr>
          <p:cNvPr id="3" name="Subtitle 2">
            <a:extLst>
              <a:ext uri="{FF2B5EF4-FFF2-40B4-BE49-F238E27FC236}">
                <a16:creationId xmlns:a16="http://schemas.microsoft.com/office/drawing/2014/main" id="{17F62718-C446-ECC8-F095-3335B161C420}"/>
              </a:ext>
            </a:extLst>
          </p:cNvPr>
          <p:cNvSpPr>
            <a:spLocks noGrp="1"/>
          </p:cNvSpPr>
          <p:nvPr>
            <p:ph type="subTitle" idx="1"/>
            <p:custDataLst>
              <p:tags r:id="rId2"/>
            </p:custDataLst>
          </p:nvPr>
        </p:nvSpPr>
        <p:spPr>
          <a:xfrm>
            <a:off x="6436871" y="1756394"/>
            <a:ext cx="4177608" cy="1505680"/>
          </a:xfrm>
        </p:spPr>
        <p:txBody>
          <a:bodyPr/>
          <a:lstStyle/>
          <a:p>
            <a:pPr marL="0" indent="0">
              <a:buNone/>
            </a:pPr>
            <a:endParaRPr lang="en-US" sz="2100" b="1" dirty="0"/>
          </a:p>
          <a:p>
            <a:pPr marL="0" indent="0">
              <a:buNone/>
            </a:pPr>
            <a:endParaRPr lang="en-US" sz="2100" dirty="0">
              <a:solidFill>
                <a:srgbClr val="37332C"/>
              </a:solidFill>
              <a:latin typeface="Calibri"/>
              <a:cs typeface="Calibri"/>
            </a:endParaRPr>
          </a:p>
          <a:p>
            <a:pPr marL="0" indent="0">
              <a:buNone/>
            </a:pPr>
            <a:endParaRPr lang="en-US" sz="2100" dirty="0">
              <a:ea typeface="Calibri"/>
            </a:endParaRPr>
          </a:p>
          <a:p>
            <a:pPr marL="0" indent="0">
              <a:buNone/>
            </a:pPr>
            <a:endParaRPr lang="en-US">
              <a:solidFill>
                <a:schemeClr val="tx1"/>
              </a:solidFill>
              <a:ea typeface="Calibri"/>
            </a:endParaRPr>
          </a:p>
        </p:txBody>
      </p:sp>
      <p:sp>
        <p:nvSpPr>
          <p:cNvPr id="7" name="TextBox 6">
            <a:extLst>
              <a:ext uri="{FF2B5EF4-FFF2-40B4-BE49-F238E27FC236}">
                <a16:creationId xmlns:a16="http://schemas.microsoft.com/office/drawing/2014/main" id="{52CF5A57-07DF-40BC-73F6-0DA33E242343}"/>
              </a:ext>
            </a:extLst>
          </p:cNvPr>
          <p:cNvSpPr txBox="1"/>
          <p:nvPr/>
        </p:nvSpPr>
        <p:spPr>
          <a:xfrm>
            <a:off x="628130" y="1547493"/>
            <a:ext cx="10827818"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1E1919"/>
                </a:solidFill>
                <a:cs typeface="Calibri"/>
              </a:rPr>
              <a:t>Review of existing evidence, including interventions, tools, and promising practices to support the reduction of social isolation and loneliness in older adults</a:t>
            </a:r>
            <a:br>
              <a:rPr lang="en-US" sz="2000" dirty="0">
                <a:solidFill>
                  <a:srgbClr val="1E1919"/>
                </a:solidFill>
                <a:cs typeface="Calibri"/>
              </a:rPr>
            </a:br>
            <a:endParaRPr lang="en-US" sz="2000" dirty="0">
              <a:solidFill>
                <a:srgbClr val="1E1919"/>
              </a:solidFill>
              <a:cs typeface="Calibri"/>
            </a:endParaRPr>
          </a:p>
          <a:p>
            <a:r>
              <a:rPr lang="en-US" sz="2000" dirty="0">
                <a:solidFill>
                  <a:srgbClr val="1E1919"/>
                </a:solidFill>
                <a:cs typeface="Calibri"/>
              </a:rPr>
              <a:t>Initial approach utilized a rapid integrated scoping review. This was followed by further focused literature searches.</a:t>
            </a:r>
            <a:endParaRPr lang="en-US" sz="2600" dirty="0">
              <a:solidFill>
                <a:srgbClr val="1E1919"/>
              </a:solidFill>
              <a:cs typeface="Calibri"/>
            </a:endParaRPr>
          </a:p>
          <a:p>
            <a:endParaRPr lang="en-US" sz="2000" dirty="0">
              <a:cs typeface="Calibri"/>
            </a:endParaRPr>
          </a:p>
          <a:p>
            <a:pPr marL="342900" indent="-342900">
              <a:buFont typeface="Wingdings"/>
              <a:buChar char="§"/>
            </a:pPr>
            <a:r>
              <a:rPr lang="en-US" sz="2000" dirty="0">
                <a:solidFill>
                  <a:srgbClr val="1E1919"/>
                </a:solidFill>
                <a:latin typeface="Calibri"/>
                <a:cs typeface="Calibri"/>
              </a:rPr>
              <a:t>Academic</a:t>
            </a:r>
            <a:r>
              <a:rPr lang="en-US" sz="2000" dirty="0">
                <a:solidFill>
                  <a:srgbClr val="1E1919"/>
                </a:solidFill>
                <a:cs typeface="Calibri"/>
              </a:rPr>
              <a:t> &amp; Grey Literature </a:t>
            </a:r>
            <a:endParaRPr lang="en-US" sz="2000" dirty="0">
              <a:cs typeface="Calibri" panose="020F0502020204030204"/>
            </a:endParaRPr>
          </a:p>
          <a:p>
            <a:pPr marL="342900" indent="-342900">
              <a:buFont typeface="Wingdings"/>
              <a:buChar char="§"/>
            </a:pPr>
            <a:r>
              <a:rPr lang="en-US" sz="2000" dirty="0">
                <a:solidFill>
                  <a:srgbClr val="1E1919"/>
                </a:solidFill>
                <a:latin typeface="Calibri"/>
                <a:cs typeface="Calibri"/>
              </a:rPr>
              <a:t>Canadian</a:t>
            </a:r>
            <a:r>
              <a:rPr lang="en-US" sz="2000" dirty="0">
                <a:solidFill>
                  <a:srgbClr val="1E1919"/>
                </a:solidFill>
                <a:cs typeface="Calibri"/>
              </a:rPr>
              <a:t> &amp; International publications</a:t>
            </a:r>
            <a:endParaRPr lang="en-US" sz="2000" dirty="0">
              <a:cs typeface="Calibri" panose="020F0502020204030204"/>
            </a:endParaRPr>
          </a:p>
          <a:p>
            <a:pPr marL="342900" indent="-342900">
              <a:buFont typeface="Wingdings"/>
              <a:buChar char="§"/>
            </a:pPr>
            <a:r>
              <a:rPr lang="en-US" sz="2000" dirty="0">
                <a:solidFill>
                  <a:srgbClr val="1E1919"/>
                </a:solidFill>
                <a:latin typeface="Calibri"/>
                <a:cs typeface="Calibri"/>
              </a:rPr>
              <a:t>Published</a:t>
            </a:r>
            <a:r>
              <a:rPr lang="en-US" sz="2000" dirty="0">
                <a:solidFill>
                  <a:srgbClr val="1E1919"/>
                </a:solidFill>
                <a:cs typeface="Calibri"/>
              </a:rPr>
              <a:t> between January 2017-August 2022</a:t>
            </a:r>
            <a:endParaRPr lang="en-US" sz="2000" dirty="0">
              <a:cs typeface="Calibri" panose="020F0502020204030204"/>
            </a:endParaRPr>
          </a:p>
          <a:p>
            <a:pPr marL="342900" indent="-342900">
              <a:buFont typeface="Wingdings"/>
              <a:buChar char="§"/>
            </a:pPr>
            <a:r>
              <a:rPr lang="en-US" sz="2000" dirty="0">
                <a:solidFill>
                  <a:srgbClr val="1E1919"/>
                </a:solidFill>
                <a:latin typeface="Calibri"/>
                <a:cs typeface="Calibri"/>
              </a:rPr>
              <a:t>Published</a:t>
            </a:r>
            <a:r>
              <a:rPr lang="en-US" sz="2000" dirty="0">
                <a:solidFill>
                  <a:srgbClr val="1E1919"/>
                </a:solidFill>
                <a:cs typeface="Calibri"/>
              </a:rPr>
              <a:t> in English or French</a:t>
            </a:r>
          </a:p>
          <a:p>
            <a:pPr marL="342900" indent="-342900">
              <a:buFont typeface="Wingdings"/>
              <a:buChar char="§"/>
            </a:pPr>
            <a:r>
              <a:rPr lang="en-US" sz="2000" dirty="0">
                <a:solidFill>
                  <a:srgbClr val="1E1919"/>
                </a:solidFill>
                <a:cs typeface="Calibri"/>
              </a:rPr>
              <a:t>1576 hits yielded 71 documents  (38 reviews)</a:t>
            </a:r>
            <a:br>
              <a:rPr lang="en-US" sz="2000" dirty="0">
                <a:solidFill>
                  <a:srgbClr val="1E1919"/>
                </a:solidFill>
                <a:cs typeface="Calibri"/>
              </a:rPr>
            </a:br>
            <a:endParaRPr lang="en-US" sz="2000" dirty="0">
              <a:solidFill>
                <a:srgbClr val="1E1919"/>
              </a:solidFill>
              <a:cs typeface="Calibri"/>
            </a:endParaRPr>
          </a:p>
          <a:p>
            <a:pPr marL="342900" indent="-342900">
              <a:buFont typeface="Wingdings"/>
              <a:buChar char="§"/>
            </a:pPr>
            <a:r>
              <a:rPr lang="en-US" sz="2000" dirty="0">
                <a:solidFill>
                  <a:srgbClr val="1E1919"/>
                </a:solidFill>
                <a:cs typeface="Calibri"/>
              </a:rPr>
              <a:t>Research on interventions is highly inconsistent re methods, outcomes, setting, delivery mode etc.</a:t>
            </a:r>
          </a:p>
          <a:p>
            <a:pPr marL="342900" indent="-342900">
              <a:buFont typeface="Wingdings"/>
              <a:buChar char="§"/>
            </a:pPr>
            <a:r>
              <a:rPr lang="en-US" sz="2000" dirty="0">
                <a:solidFill>
                  <a:srgbClr val="FF0000"/>
                </a:solidFill>
                <a:cs typeface="Calibri"/>
              </a:rPr>
              <a:t>Unable to identify any existing clinical guidelines</a:t>
            </a:r>
            <a:br>
              <a:rPr lang="en-US" sz="2000" dirty="0">
                <a:solidFill>
                  <a:srgbClr val="1E1919"/>
                </a:solidFill>
                <a:cs typeface="Calibri"/>
              </a:rPr>
            </a:br>
            <a:br>
              <a:rPr lang="en-US" sz="2000" dirty="0">
                <a:solidFill>
                  <a:srgbClr val="1E1919"/>
                </a:solidFill>
                <a:cs typeface="Calibri"/>
              </a:rPr>
            </a:br>
            <a:endParaRPr lang="en-US" sz="2000" dirty="0">
              <a:cs typeface="Calibri"/>
            </a:endParaRPr>
          </a:p>
          <a:p>
            <a:pPr marL="285750" indent="-285750" algn="l">
              <a:buFont typeface="Wingdings"/>
              <a:buChar char="§"/>
            </a:pPr>
            <a:endParaRPr lang="en-US" dirty="0">
              <a:cs typeface="Calibri"/>
            </a:endParaRPr>
          </a:p>
        </p:txBody>
      </p:sp>
    </p:spTree>
    <p:extLst>
      <p:ext uri="{BB962C8B-B14F-4D97-AF65-F5344CB8AC3E}">
        <p14:creationId xmlns:p14="http://schemas.microsoft.com/office/powerpoint/2010/main" val="2163580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2">
                    <a:lumMod val="75000"/>
                  </a:schemeClr>
                </a:solidFill>
                <a:latin typeface="Calibri"/>
                <a:ea typeface="Calibri"/>
                <a:cs typeface="Calibri"/>
              </a:rPr>
              <a:t>17 Recommendations</a:t>
            </a:r>
            <a:endParaRPr lang="en-CA" sz="4000" b="1" dirty="0">
              <a:solidFill>
                <a:schemeClr val="tx2">
                  <a:lumMod val="75000"/>
                </a:schemeClr>
              </a:solidFill>
              <a:latin typeface="Calibri"/>
              <a:ea typeface="Calibri"/>
              <a:cs typeface="Calibri"/>
            </a:endParaRPr>
          </a:p>
        </p:txBody>
      </p:sp>
      <p:sp>
        <p:nvSpPr>
          <p:cNvPr id="3" name="Subtitle 2"/>
          <p:cNvSpPr>
            <a:spLocks noGrp="1"/>
          </p:cNvSpPr>
          <p:nvPr>
            <p:ph type="subTitle" idx="1"/>
          </p:nvPr>
        </p:nvSpPr>
        <p:spPr>
          <a:xfrm>
            <a:off x="775826" y="2520300"/>
            <a:ext cx="6738811" cy="4337700"/>
          </a:xfrm>
        </p:spPr>
        <p:txBody>
          <a:bodyPr/>
          <a:lstStyle/>
          <a:p>
            <a:r>
              <a:rPr lang="en-US" sz="3600" dirty="0"/>
              <a:t>Prevention</a:t>
            </a:r>
          </a:p>
          <a:p>
            <a:r>
              <a:rPr lang="en-US" sz="3600" dirty="0"/>
              <a:t>Screening</a:t>
            </a:r>
          </a:p>
          <a:p>
            <a:r>
              <a:rPr lang="en-US" sz="3600" dirty="0"/>
              <a:t>Assessment</a:t>
            </a:r>
          </a:p>
          <a:p>
            <a:r>
              <a:rPr lang="en-US" sz="3600" dirty="0"/>
              <a:t>Interventions</a:t>
            </a:r>
          </a:p>
          <a:p>
            <a:pPr marL="0" indent="0">
              <a:buNone/>
            </a:pPr>
            <a:endParaRPr lang="en-US" sz="3600" dirty="0"/>
          </a:p>
          <a:p>
            <a:pPr marL="0" indent="0">
              <a:buNone/>
            </a:pPr>
            <a:br>
              <a:rPr lang="en-US" sz="3600" dirty="0"/>
            </a:br>
            <a:endParaRPr lang="en-CA" sz="3600" dirty="0"/>
          </a:p>
        </p:txBody>
      </p:sp>
      <p:pic>
        <p:nvPicPr>
          <p:cNvPr id="4" name="Picture 3">
            <a:extLst>
              <a:ext uri="{FF2B5EF4-FFF2-40B4-BE49-F238E27FC236}">
                <a16:creationId xmlns:a16="http://schemas.microsoft.com/office/drawing/2014/main" id="{CE59A517-EB6C-2346-131F-EFE4DA147613}"/>
              </a:ext>
            </a:extLst>
          </p:cNvPr>
          <p:cNvPicPr>
            <a:picLocks noChangeAspect="1"/>
          </p:cNvPicPr>
          <p:nvPr/>
        </p:nvPicPr>
        <p:blipFill>
          <a:blip r:embed="rId2"/>
          <a:stretch>
            <a:fillRect/>
          </a:stretch>
        </p:blipFill>
        <p:spPr>
          <a:xfrm>
            <a:off x="9170894" y="0"/>
            <a:ext cx="2635462" cy="2838189"/>
          </a:xfrm>
          <a:prstGeom prst="rect">
            <a:avLst/>
          </a:prstGeom>
        </p:spPr>
      </p:pic>
    </p:spTree>
    <p:extLst>
      <p:ext uri="{BB962C8B-B14F-4D97-AF65-F5344CB8AC3E}">
        <p14:creationId xmlns:p14="http://schemas.microsoft.com/office/powerpoint/2010/main" val="53070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65509" y="2566693"/>
            <a:ext cx="9747504" cy="3709416"/>
          </a:xfrm>
        </p:spPr>
        <p:txBody>
          <a:bodyPr lIns="91440" tIns="45720" rIns="91440" bIns="45720" anchor="t">
            <a:normAutofit fontScale="92500"/>
          </a:bodyPr>
          <a:lstStyle/>
          <a:p>
            <a:pPr marL="246380" indent="-246380"/>
            <a:r>
              <a:rPr lang="en-US" sz="2400" dirty="0">
                <a:latin typeface="Calibri"/>
                <a:ea typeface="Calibri"/>
                <a:cs typeface="Gill Sans Light"/>
              </a:rPr>
              <a:t>A thorough clinical assessment with a patient/client who is socially isolated and/or lonely should aim to </a:t>
            </a:r>
            <a:r>
              <a:rPr lang="en-US" sz="2400" b="1" dirty="0">
                <a:latin typeface="Calibri"/>
                <a:ea typeface="Calibri"/>
                <a:cs typeface="Gill Sans Light"/>
              </a:rPr>
              <a:t>explore the possible causes </a:t>
            </a:r>
            <a:r>
              <a:rPr lang="en-US" sz="2400" dirty="0">
                <a:latin typeface="Calibri"/>
                <a:ea typeface="Calibri"/>
                <a:cs typeface="Gill Sans Light"/>
              </a:rPr>
              <a:t>and identify any underlying health conditions that may be contributing factors. </a:t>
            </a:r>
            <a:endParaRPr lang="en-US" sz="2400" dirty="0">
              <a:latin typeface="Calibri"/>
              <a:ea typeface="Calibri"/>
            </a:endParaRPr>
          </a:p>
          <a:p>
            <a:pPr marL="246380" indent="-246380"/>
            <a:r>
              <a:rPr lang="en-US" sz="2400" dirty="0">
                <a:latin typeface="Calibri"/>
                <a:ea typeface="Calibri"/>
                <a:cs typeface="Gill Sans Light"/>
              </a:rPr>
              <a:t>Other causes that may be contributing should also be identified adopting a </a:t>
            </a:r>
            <a:r>
              <a:rPr lang="en-US" sz="2400" b="1" dirty="0">
                <a:latin typeface="Calibri"/>
                <a:ea typeface="Calibri"/>
                <a:cs typeface="Gill Sans Light"/>
              </a:rPr>
              <a:t>biopsychosocial approach</a:t>
            </a:r>
            <a:r>
              <a:rPr lang="en-US" sz="2400" dirty="0">
                <a:latin typeface="Calibri"/>
                <a:ea typeface="Calibri"/>
                <a:cs typeface="Gill Sans Light"/>
              </a:rPr>
              <a:t>. A comprehensive assessment can guide the development of an appropriate management plan. The assessment may vary according to the health care and social service professional’s scope of practice. </a:t>
            </a:r>
            <a:br>
              <a:rPr lang="en-US" sz="2400" dirty="0">
                <a:latin typeface="Calibri"/>
              </a:rPr>
            </a:br>
            <a:br>
              <a:rPr lang="en-US" sz="2400" dirty="0">
                <a:latin typeface="Calibri"/>
              </a:rPr>
            </a:br>
            <a:br>
              <a:rPr lang="en-US" sz="2400" dirty="0">
                <a:latin typeface="Calibri"/>
              </a:rPr>
            </a:br>
            <a:r>
              <a:rPr lang="en-US" sz="2400" dirty="0">
                <a:latin typeface="Calibri"/>
                <a:ea typeface="Calibri"/>
                <a:cs typeface="Gill Sans Light"/>
              </a:rPr>
              <a:t>Consensus</a:t>
            </a:r>
            <a:br>
              <a:rPr lang="en-US" sz="2400" dirty="0">
                <a:latin typeface="Calibri"/>
              </a:rPr>
            </a:br>
            <a:endParaRPr lang="en-CA" sz="2400">
              <a:latin typeface="Calibri"/>
              <a:ea typeface="Calibri"/>
            </a:endParaRPr>
          </a:p>
        </p:txBody>
      </p:sp>
      <p:sp>
        <p:nvSpPr>
          <p:cNvPr id="3" name="Title 2"/>
          <p:cNvSpPr>
            <a:spLocks noGrp="1"/>
          </p:cNvSpPr>
          <p:nvPr>
            <p:ph type="title"/>
          </p:nvPr>
        </p:nvSpPr>
        <p:spPr/>
        <p:txBody>
          <a:bodyPr lIns="91440" tIns="45720" rIns="91440" bIns="45720" anchor="t"/>
          <a:lstStyle/>
          <a:p>
            <a:r>
              <a:rPr lang="en-US" sz="2800" dirty="0">
                <a:solidFill>
                  <a:schemeClr val="tx2">
                    <a:lumMod val="75000"/>
                  </a:schemeClr>
                </a:solidFill>
                <a:latin typeface="Calibri"/>
                <a:ea typeface="Calibri"/>
                <a:cs typeface="Calibri"/>
              </a:rPr>
              <a:t>Recommendation #7</a:t>
            </a:r>
            <a:br>
              <a:rPr lang="en-US" sz="4000" dirty="0">
                <a:solidFill>
                  <a:schemeClr val="tx2">
                    <a:lumMod val="75000"/>
                  </a:schemeClr>
                </a:solidFill>
                <a:latin typeface="Calibri"/>
              </a:rPr>
            </a:br>
            <a:r>
              <a:rPr lang="en-US" sz="4000" dirty="0">
                <a:solidFill>
                  <a:schemeClr val="tx2">
                    <a:lumMod val="75000"/>
                  </a:schemeClr>
                </a:solidFill>
                <a:latin typeface="Calibri"/>
                <a:ea typeface="Calibri"/>
                <a:cs typeface="Calibri"/>
              </a:rPr>
              <a:t>Assessment</a:t>
            </a:r>
            <a:endParaRPr lang="en-CA" sz="4000" dirty="0">
              <a:solidFill>
                <a:schemeClr val="tx2">
                  <a:lumMod val="75000"/>
                </a:schemeClr>
              </a:solidFill>
              <a:latin typeface="Calibri"/>
              <a:ea typeface="Calibri"/>
              <a:cs typeface="Calibri"/>
            </a:endParaRPr>
          </a:p>
        </p:txBody>
      </p:sp>
      <p:pic>
        <p:nvPicPr>
          <p:cNvPr id="4" name="Picture 3"/>
          <p:cNvPicPr>
            <a:picLocks noChangeAspect="1"/>
          </p:cNvPicPr>
          <p:nvPr/>
        </p:nvPicPr>
        <p:blipFill>
          <a:blip r:embed="rId2"/>
          <a:stretch>
            <a:fillRect/>
          </a:stretch>
        </p:blipFill>
        <p:spPr>
          <a:xfrm>
            <a:off x="9513651" y="193153"/>
            <a:ext cx="3316043" cy="2072527"/>
          </a:xfrm>
          <a:prstGeom prst="rect">
            <a:avLst/>
          </a:prstGeom>
        </p:spPr>
      </p:pic>
    </p:spTree>
    <p:extLst>
      <p:ext uri="{BB962C8B-B14F-4D97-AF65-F5344CB8AC3E}">
        <p14:creationId xmlns:p14="http://schemas.microsoft.com/office/powerpoint/2010/main" val="286453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220660" y="2358875"/>
            <a:ext cx="10112358" cy="4205005"/>
          </a:xfrm>
        </p:spPr>
        <p:txBody>
          <a:bodyPr lIns="91440" tIns="45720" rIns="91440" bIns="45720" anchor="t">
            <a:normAutofit fontScale="25000" lnSpcReduction="20000"/>
          </a:bodyPr>
          <a:lstStyle/>
          <a:p>
            <a:pPr marL="246380" indent="-246380"/>
            <a:r>
              <a:rPr lang="en-US" sz="6400" dirty="0">
                <a:latin typeface="Calibri"/>
                <a:ea typeface="Calibri"/>
                <a:cs typeface="Gill Sans Light"/>
              </a:rPr>
              <a:t>a. Medical history</a:t>
            </a:r>
            <a:endParaRPr lang="en-CA" sz="6400" dirty="0">
              <a:latin typeface="Calibri"/>
              <a:ea typeface="Calibri"/>
              <a:cs typeface="Gill Sans Light"/>
            </a:endParaRPr>
          </a:p>
          <a:p>
            <a:pPr marL="246380" indent="-246380"/>
            <a:r>
              <a:rPr lang="en-US" sz="6400" dirty="0">
                <a:latin typeface="Calibri"/>
                <a:ea typeface="Calibri"/>
                <a:cs typeface="Gill Sans Light"/>
              </a:rPr>
              <a:t>b. Social history</a:t>
            </a:r>
            <a:endParaRPr lang="en-CA" sz="6400" dirty="0">
              <a:latin typeface="Calibri"/>
              <a:ea typeface="Calibri"/>
              <a:cs typeface="Gill Sans Light"/>
            </a:endParaRPr>
          </a:p>
          <a:p>
            <a:pPr marL="246380" indent="-246380"/>
            <a:r>
              <a:rPr lang="en-US" sz="6400" dirty="0">
                <a:latin typeface="Calibri"/>
                <a:ea typeface="Calibri"/>
                <a:cs typeface="Gill Sans Light"/>
              </a:rPr>
              <a:t>c. Mental health  </a:t>
            </a:r>
            <a:endParaRPr lang="en-CA" sz="6400" dirty="0">
              <a:latin typeface="Calibri"/>
              <a:ea typeface="Calibri"/>
            </a:endParaRPr>
          </a:p>
          <a:p>
            <a:pPr marL="246380" indent="-246380"/>
            <a:r>
              <a:rPr lang="en-US" sz="6400" dirty="0">
                <a:latin typeface="Calibri"/>
                <a:ea typeface="Calibri"/>
                <a:cs typeface="Gill Sans Light"/>
              </a:rPr>
              <a:t>d. Cognition</a:t>
            </a:r>
            <a:endParaRPr lang="en-CA" sz="6400" dirty="0">
              <a:latin typeface="Calibri"/>
              <a:ea typeface="Calibri"/>
              <a:cs typeface="Gill Sans Light"/>
            </a:endParaRPr>
          </a:p>
          <a:p>
            <a:pPr marL="246380" indent="-246380"/>
            <a:r>
              <a:rPr lang="en-US" sz="6400" dirty="0">
                <a:latin typeface="Calibri"/>
                <a:ea typeface="Calibri"/>
                <a:cs typeface="Gill Sans Light"/>
              </a:rPr>
              <a:t>e. Screening for substance use</a:t>
            </a:r>
            <a:endParaRPr lang="en-CA" sz="6400" dirty="0">
              <a:latin typeface="Calibri"/>
              <a:ea typeface="Calibri"/>
              <a:cs typeface="Gill Sans Light"/>
            </a:endParaRPr>
          </a:p>
          <a:p>
            <a:pPr marL="246380" indent="-246380"/>
            <a:r>
              <a:rPr lang="en-US" sz="6400" dirty="0">
                <a:latin typeface="Calibri"/>
                <a:ea typeface="Calibri"/>
                <a:cs typeface="Gill Sans Light"/>
              </a:rPr>
              <a:t>f. Environment and finances</a:t>
            </a:r>
            <a:endParaRPr lang="en-CA" sz="6400" dirty="0">
              <a:latin typeface="Calibri"/>
              <a:ea typeface="Calibri"/>
              <a:cs typeface="Gill Sans Light"/>
            </a:endParaRPr>
          </a:p>
          <a:p>
            <a:pPr marL="246380" indent="-246380"/>
            <a:r>
              <a:rPr lang="en-US" sz="6400" dirty="0">
                <a:latin typeface="Calibri"/>
                <a:ea typeface="Calibri"/>
                <a:cs typeface="Gill Sans Light"/>
              </a:rPr>
              <a:t>g. Recent life events  </a:t>
            </a:r>
            <a:endParaRPr lang="en-CA" sz="6400" dirty="0">
              <a:latin typeface="Calibri"/>
              <a:ea typeface="Calibri"/>
            </a:endParaRPr>
          </a:p>
          <a:p>
            <a:pPr marL="246380" indent="-246380"/>
            <a:r>
              <a:rPr lang="en-US" sz="6400" dirty="0">
                <a:latin typeface="Calibri"/>
                <a:ea typeface="Calibri"/>
                <a:cs typeface="Gill Sans Light"/>
              </a:rPr>
              <a:t>h. Lifestyle factors</a:t>
            </a:r>
            <a:endParaRPr lang="en-CA" sz="6400" dirty="0">
              <a:latin typeface="Calibri"/>
              <a:ea typeface="Calibri"/>
              <a:cs typeface="Gill Sans Light"/>
            </a:endParaRPr>
          </a:p>
          <a:p>
            <a:pPr marL="246380" indent="-246380"/>
            <a:r>
              <a:rPr lang="en-US" sz="6400" dirty="0">
                <a:latin typeface="Calibri"/>
                <a:ea typeface="Calibri"/>
                <a:cs typeface="Gill Sans Light"/>
              </a:rPr>
              <a:t>I. Insight and motivation for change </a:t>
            </a:r>
            <a:endParaRPr lang="en-CA" sz="6400" dirty="0">
              <a:latin typeface="Calibri"/>
              <a:ea typeface="Calibri"/>
            </a:endParaRPr>
          </a:p>
          <a:p>
            <a:pPr marL="0" indent="0">
              <a:buNone/>
            </a:pPr>
            <a:br>
              <a:rPr lang="en-US" sz="2400" dirty="0">
                <a:latin typeface="Calibri"/>
              </a:rPr>
            </a:br>
            <a:br>
              <a:rPr lang="en-US" sz="2400" dirty="0">
                <a:latin typeface="Calibri"/>
              </a:rPr>
            </a:br>
            <a:r>
              <a:rPr lang="en-US" sz="8000" dirty="0">
                <a:latin typeface="Calibri"/>
                <a:ea typeface="Calibri"/>
                <a:cs typeface="Gill Sans Light"/>
              </a:rPr>
              <a:t>Consensus</a:t>
            </a:r>
            <a:br>
              <a:rPr lang="en-US" sz="2400" dirty="0">
                <a:latin typeface="Calibri"/>
              </a:rPr>
            </a:br>
            <a:endParaRPr lang="en-CA" sz="2400" dirty="0">
              <a:latin typeface="Calibri"/>
              <a:ea typeface="Calibri"/>
            </a:endParaRPr>
          </a:p>
        </p:txBody>
      </p:sp>
      <p:sp>
        <p:nvSpPr>
          <p:cNvPr id="3" name="Title 2"/>
          <p:cNvSpPr>
            <a:spLocks noGrp="1"/>
          </p:cNvSpPr>
          <p:nvPr>
            <p:ph type="title"/>
          </p:nvPr>
        </p:nvSpPr>
        <p:spPr/>
        <p:txBody>
          <a:bodyPr lIns="91440" tIns="45720" rIns="91440" bIns="45720" anchor="t"/>
          <a:lstStyle/>
          <a:p>
            <a:r>
              <a:rPr lang="en-US" sz="2800" dirty="0">
                <a:latin typeface="Calibri"/>
                <a:ea typeface="Calibri"/>
                <a:cs typeface="Calibri"/>
              </a:rPr>
              <a:t>Recommendation #7 (cont.)</a:t>
            </a:r>
            <a:br>
              <a:rPr lang="en-US" sz="4000" dirty="0">
                <a:latin typeface="Calibri"/>
              </a:rPr>
            </a:br>
            <a:r>
              <a:rPr lang="en-US" sz="3200" dirty="0">
                <a:latin typeface="Calibri"/>
                <a:ea typeface="Calibri"/>
                <a:cs typeface="Calibri"/>
              </a:rPr>
              <a:t>Assessment - Key components in the assessment may include:</a:t>
            </a:r>
            <a:endParaRPr lang="en-CA" sz="3200" b="0" dirty="0">
              <a:latin typeface="Calibri"/>
              <a:ea typeface="Calibri"/>
              <a:cs typeface="Calibri"/>
            </a:endParaRPr>
          </a:p>
        </p:txBody>
      </p:sp>
      <p:pic>
        <p:nvPicPr>
          <p:cNvPr id="2050" name="Picture 2" descr="Medical Licensing Assessment (M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6142" y="-4314555"/>
            <a:ext cx="2986163" cy="19410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933913" y="2573163"/>
            <a:ext cx="5560132" cy="2101405"/>
          </a:xfrm>
          <a:prstGeom prst="rect">
            <a:avLst/>
          </a:prstGeom>
        </p:spPr>
      </p:pic>
    </p:spTree>
    <p:extLst>
      <p:ext uri="{BB962C8B-B14F-4D97-AF65-F5344CB8AC3E}">
        <p14:creationId xmlns:p14="http://schemas.microsoft.com/office/powerpoint/2010/main" val="71935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26107" y="2730295"/>
            <a:ext cx="9747504" cy="3709416"/>
          </a:xfrm>
        </p:spPr>
        <p:txBody>
          <a:bodyPr>
            <a:normAutofit lnSpcReduction="10000"/>
          </a:bodyPr>
          <a:lstStyle/>
          <a:p>
            <a:r>
              <a:rPr lang="en-US" sz="2400" dirty="0"/>
              <a:t>Health Care and Social Service Professionals (HCSSPs) should have knowledge of major risk factors for social isolation and loneliness to identify older adults who may be socially isolated or lonely, and to </a:t>
            </a:r>
            <a:r>
              <a:rPr lang="en-US" sz="2400" b="1" dirty="0"/>
              <a:t>anticipate</a:t>
            </a:r>
            <a:r>
              <a:rPr lang="en-US" sz="2400" dirty="0"/>
              <a:t> with their patients/clients any possible changes in their life circumstances that could put them at risk of social isolation and loneliness.</a:t>
            </a:r>
            <a:endParaRPr lang="en-CA" sz="2400" dirty="0"/>
          </a:p>
          <a:p>
            <a:pPr marL="0" indent="0">
              <a:buNone/>
            </a:pPr>
            <a:br>
              <a:rPr lang="en-US" sz="2400" dirty="0"/>
            </a:br>
            <a:r>
              <a:rPr lang="en-US" sz="2400" dirty="0"/>
              <a:t>	</a:t>
            </a:r>
            <a:r>
              <a:rPr lang="en-US" b="1" dirty="0"/>
              <a:t>GRADE:</a:t>
            </a:r>
            <a:r>
              <a:rPr lang="en-US" dirty="0"/>
              <a:t> Evidence: Moderate; Strength: Strong</a:t>
            </a:r>
            <a:endParaRPr lang="en-CA" dirty="0"/>
          </a:p>
          <a:p>
            <a:pPr marL="0" indent="0">
              <a:buNone/>
            </a:pPr>
            <a:br>
              <a:rPr lang="en-US" sz="2400" dirty="0"/>
            </a:br>
            <a:endParaRPr lang="en-CA" sz="2400" dirty="0"/>
          </a:p>
        </p:txBody>
      </p:sp>
      <p:sp>
        <p:nvSpPr>
          <p:cNvPr id="3" name="Title 2"/>
          <p:cNvSpPr>
            <a:spLocks noGrp="1"/>
          </p:cNvSpPr>
          <p:nvPr>
            <p:ph type="title"/>
          </p:nvPr>
        </p:nvSpPr>
        <p:spPr/>
        <p:txBody>
          <a:bodyPr lIns="91440" tIns="45720" rIns="91440" bIns="45720" anchor="t"/>
          <a:lstStyle/>
          <a:p>
            <a:r>
              <a:rPr lang="en-US" sz="2800" dirty="0">
                <a:solidFill>
                  <a:schemeClr val="tx2">
                    <a:lumMod val="75000"/>
                  </a:schemeClr>
                </a:solidFill>
                <a:latin typeface="Calibri"/>
                <a:ea typeface="Calibri"/>
                <a:cs typeface="Calibri"/>
              </a:rPr>
              <a:t>Recommendation #1</a:t>
            </a:r>
            <a:br>
              <a:rPr lang="en-US" dirty="0">
                <a:latin typeface="Calibri"/>
              </a:rPr>
            </a:br>
            <a:r>
              <a:rPr lang="en-US" sz="4400" dirty="0">
                <a:solidFill>
                  <a:schemeClr val="tx2">
                    <a:lumMod val="75000"/>
                  </a:schemeClr>
                </a:solidFill>
                <a:latin typeface="Calibri"/>
                <a:ea typeface="Calibri"/>
                <a:cs typeface="Calibri"/>
              </a:rPr>
              <a:t>Prevention: Risk Factors</a:t>
            </a:r>
            <a:endParaRPr lang="en-CA" sz="4400" dirty="0">
              <a:solidFill>
                <a:schemeClr val="tx2">
                  <a:lumMod val="75000"/>
                </a:schemeClr>
              </a:solidFill>
              <a:latin typeface="Calibri"/>
              <a:ea typeface="Calibri"/>
              <a:cs typeface="Calibri"/>
            </a:endParaRPr>
          </a:p>
        </p:txBody>
      </p:sp>
    </p:spTree>
    <p:extLst>
      <p:ext uri="{BB962C8B-B14F-4D97-AF65-F5344CB8AC3E}">
        <p14:creationId xmlns:p14="http://schemas.microsoft.com/office/powerpoint/2010/main" val="18680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11741" y="120615"/>
            <a:ext cx="10270786" cy="1325563"/>
          </a:xfrm>
        </p:spPr>
        <p:txBody>
          <a:bodyPr lIns="91440" tIns="45720" rIns="91440" bIns="45720" anchor="t"/>
          <a:lstStyle/>
          <a:p>
            <a:pPr algn="ctr"/>
            <a:r>
              <a:rPr lang="en-US" sz="3600" dirty="0">
                <a:solidFill>
                  <a:schemeClr val="tx2">
                    <a:lumMod val="75000"/>
                  </a:schemeClr>
                </a:solidFill>
                <a:latin typeface="Calibri"/>
                <a:ea typeface="Calibri"/>
                <a:cs typeface="Calibri"/>
              </a:rPr>
              <a:t>Risk Factors and Groups</a:t>
            </a:r>
            <a:br>
              <a:rPr lang="en-US" sz="3600" dirty="0">
                <a:solidFill>
                  <a:schemeClr val="tx2">
                    <a:lumMod val="75000"/>
                  </a:schemeClr>
                </a:solidFill>
                <a:latin typeface="Calibri"/>
              </a:rPr>
            </a:br>
            <a:r>
              <a:rPr lang="en-US" sz="3600" dirty="0">
                <a:solidFill>
                  <a:schemeClr val="tx2">
                    <a:lumMod val="75000"/>
                  </a:schemeClr>
                </a:solidFill>
                <a:latin typeface="Calibri"/>
                <a:ea typeface="Calibri"/>
                <a:cs typeface="Calibri"/>
              </a:rPr>
              <a:t>Associated with SI&amp;L in Older Adults</a:t>
            </a:r>
            <a:endParaRPr lang="en-CA" sz="3600">
              <a:solidFill>
                <a:schemeClr val="tx2">
                  <a:lumMod val="75000"/>
                </a:schemeClr>
              </a:solidFill>
              <a:latin typeface="Calibri"/>
              <a:ea typeface="Calibri"/>
              <a:cs typeface="Calibri"/>
            </a:endParaRPr>
          </a:p>
        </p:txBody>
      </p:sp>
      <p:sp>
        <p:nvSpPr>
          <p:cNvPr id="6" name="Text Placeholder 5"/>
          <p:cNvSpPr>
            <a:spLocks noGrp="1"/>
          </p:cNvSpPr>
          <p:nvPr>
            <p:ph type="body" sz="quarter" idx="14"/>
          </p:nvPr>
        </p:nvSpPr>
        <p:spPr>
          <a:xfrm>
            <a:off x="711741" y="1446178"/>
            <a:ext cx="5202676" cy="1295400"/>
          </a:xfrm>
        </p:spPr>
        <p:txBody>
          <a:bodyPr lIns="91440" tIns="45720" rIns="91440" bIns="45720" anchor="t"/>
          <a:lstStyle/>
          <a:p>
            <a:pPr marL="246380" indent="-246380"/>
            <a:r>
              <a:rPr lang="en-US" dirty="0">
                <a:latin typeface="Calibri"/>
                <a:ea typeface="Calibri"/>
                <a:cs typeface="Gill Sans Light"/>
              </a:rPr>
              <a:t>Age</a:t>
            </a:r>
          </a:p>
          <a:p>
            <a:pPr marL="246380" indent="-246380"/>
            <a:r>
              <a:rPr lang="en-US" dirty="0">
                <a:latin typeface="Calibri"/>
                <a:ea typeface="Calibri"/>
                <a:cs typeface="Gill Sans Light"/>
              </a:rPr>
              <a:t>Female</a:t>
            </a:r>
          </a:p>
          <a:p>
            <a:pPr marL="246380" indent="-246380"/>
            <a:r>
              <a:rPr lang="en-US" dirty="0">
                <a:latin typeface="Calibri"/>
                <a:ea typeface="Calibri"/>
                <a:cs typeface="Gill Sans Light"/>
              </a:rPr>
              <a:t>Race/Ethnicity/Indigenous/Culture</a:t>
            </a:r>
          </a:p>
          <a:p>
            <a:pPr marL="246380" indent="-246380"/>
            <a:r>
              <a:rPr lang="en-US" dirty="0">
                <a:latin typeface="Calibri"/>
                <a:ea typeface="Calibri"/>
                <a:cs typeface="Gill Sans Light"/>
              </a:rPr>
              <a:t>2SLGBTQIA+</a:t>
            </a:r>
          </a:p>
          <a:p>
            <a:pPr marL="246380" indent="-246380"/>
            <a:r>
              <a:rPr lang="en-US" dirty="0">
                <a:latin typeface="Calibri"/>
                <a:ea typeface="Calibri"/>
                <a:cs typeface="Gill Sans Light"/>
              </a:rPr>
              <a:t>Living alone</a:t>
            </a:r>
          </a:p>
          <a:p>
            <a:pPr marL="246380" indent="-246380"/>
            <a:r>
              <a:rPr lang="en-US" dirty="0">
                <a:latin typeface="Calibri"/>
                <a:ea typeface="Calibri"/>
                <a:cs typeface="Gill Sans Light"/>
              </a:rPr>
              <a:t>Widowhood/Divorce</a:t>
            </a:r>
          </a:p>
          <a:p>
            <a:pPr marL="246380" indent="-246380"/>
            <a:r>
              <a:rPr lang="en-US" dirty="0">
                <a:latin typeface="Calibri"/>
                <a:ea typeface="Calibri"/>
                <a:cs typeface="Gill Sans Light"/>
              </a:rPr>
              <a:t>Caregivers</a:t>
            </a:r>
          </a:p>
          <a:p>
            <a:pPr marL="246380" indent="-246380"/>
            <a:r>
              <a:rPr lang="en-US" dirty="0">
                <a:latin typeface="Calibri"/>
                <a:ea typeface="Calibri"/>
                <a:cs typeface="Gill Sans Light"/>
              </a:rPr>
              <a:t>Low income, poverty or education</a:t>
            </a:r>
          </a:p>
          <a:p>
            <a:pPr marL="246380" indent="-246380"/>
            <a:r>
              <a:rPr lang="en-US" dirty="0">
                <a:latin typeface="Calibri"/>
                <a:ea typeface="Calibri"/>
                <a:cs typeface="Gill Sans Light"/>
              </a:rPr>
              <a:t>Lack of affordable housing / shelter</a:t>
            </a:r>
          </a:p>
        </p:txBody>
      </p:sp>
      <p:sp>
        <p:nvSpPr>
          <p:cNvPr id="8" name="Text Placeholder 7"/>
          <p:cNvSpPr>
            <a:spLocks noGrp="1"/>
          </p:cNvSpPr>
          <p:nvPr>
            <p:ph type="body" sz="quarter" idx="16"/>
          </p:nvPr>
        </p:nvSpPr>
        <p:spPr>
          <a:xfrm>
            <a:off x="6040877" y="1470497"/>
            <a:ext cx="5739319" cy="1219200"/>
          </a:xfrm>
        </p:spPr>
        <p:txBody>
          <a:bodyPr lIns="91440" tIns="45720" rIns="91440" bIns="45720" anchor="t"/>
          <a:lstStyle/>
          <a:p>
            <a:pPr marL="246380" indent="-246380"/>
            <a:r>
              <a:rPr lang="en-US" dirty="0">
                <a:latin typeface="Calibri"/>
                <a:ea typeface="Calibri"/>
                <a:cs typeface="Gill Sans Light"/>
              </a:rPr>
              <a:t>Physical health issues</a:t>
            </a:r>
            <a:br>
              <a:rPr lang="en-US" dirty="0">
                <a:latin typeface="Calibri"/>
              </a:rPr>
            </a:br>
            <a:r>
              <a:rPr lang="en-US" dirty="0">
                <a:latin typeface="Calibri"/>
                <a:ea typeface="Calibri"/>
                <a:cs typeface="Gill Sans Light"/>
              </a:rPr>
              <a:t>e.g. mobility, sensory loss</a:t>
            </a:r>
          </a:p>
          <a:p>
            <a:pPr marL="246380" indent="-246380"/>
            <a:r>
              <a:rPr lang="en-US" dirty="0">
                <a:latin typeface="Calibri"/>
                <a:ea typeface="Calibri"/>
                <a:cs typeface="Gill Sans Light"/>
              </a:rPr>
              <a:t>Mental Health </a:t>
            </a:r>
            <a:r>
              <a:rPr lang="en-US" err="1">
                <a:latin typeface="Calibri"/>
                <a:ea typeface="Calibri"/>
                <a:cs typeface="Gill Sans Light"/>
              </a:rPr>
              <a:t>isssues</a:t>
            </a:r>
            <a:endParaRPr lang="en-US">
              <a:latin typeface="Calibri"/>
              <a:ea typeface="Calibri"/>
              <a:cs typeface="Gill Sans Light"/>
            </a:endParaRPr>
          </a:p>
          <a:p>
            <a:pPr marL="246380" indent="-246380"/>
            <a:r>
              <a:rPr lang="en-US" dirty="0">
                <a:latin typeface="Calibri"/>
                <a:ea typeface="Calibri"/>
                <a:cs typeface="Gill Sans Light"/>
              </a:rPr>
              <a:t>Poor health </a:t>
            </a:r>
            <a:r>
              <a:rPr lang="en-US" err="1">
                <a:latin typeface="Calibri"/>
                <a:ea typeface="Calibri"/>
                <a:cs typeface="Gill Sans Light"/>
              </a:rPr>
              <a:t>behaviours</a:t>
            </a:r>
            <a:endParaRPr lang="en-US">
              <a:latin typeface="Calibri"/>
              <a:ea typeface="Calibri"/>
              <a:cs typeface="Gill Sans Light"/>
            </a:endParaRPr>
          </a:p>
          <a:p>
            <a:pPr marL="246380" indent="-246380"/>
            <a:r>
              <a:rPr lang="en-US" dirty="0">
                <a:latin typeface="Calibri"/>
                <a:ea typeface="Calibri"/>
                <a:cs typeface="Gill Sans Light"/>
              </a:rPr>
              <a:t>Small or shrinking social network</a:t>
            </a:r>
          </a:p>
          <a:p>
            <a:pPr marL="246380" indent="-246380"/>
            <a:r>
              <a:rPr lang="en-US" dirty="0">
                <a:latin typeface="Calibri"/>
                <a:ea typeface="Calibri"/>
                <a:cs typeface="Gill Sans Light"/>
              </a:rPr>
              <a:t>Challenges in technology use</a:t>
            </a:r>
          </a:p>
          <a:p>
            <a:pPr marL="246380" indent="-246380"/>
            <a:r>
              <a:rPr lang="en-US" dirty="0">
                <a:latin typeface="Calibri"/>
                <a:ea typeface="Calibri"/>
                <a:cs typeface="Gill Sans Light"/>
              </a:rPr>
              <a:t>Major life transitions</a:t>
            </a:r>
          </a:p>
          <a:p>
            <a:pPr marL="0" indent="0">
              <a:buNone/>
            </a:pPr>
            <a:endParaRPr lang="en-CA" dirty="0">
              <a:latin typeface="Calibri"/>
              <a:ea typeface="Calibri"/>
            </a:endParaRPr>
          </a:p>
        </p:txBody>
      </p:sp>
    </p:spTree>
    <p:extLst>
      <p:ext uri="{BB962C8B-B14F-4D97-AF65-F5344CB8AC3E}">
        <p14:creationId xmlns:p14="http://schemas.microsoft.com/office/powerpoint/2010/main" val="50533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AD9ED-6EE3-25E6-EE58-82521995A669}"/>
              </a:ext>
            </a:extLst>
          </p:cNvPr>
          <p:cNvPicPr>
            <a:picLocks noChangeAspect="1"/>
          </p:cNvPicPr>
          <p:nvPr/>
        </p:nvPicPr>
        <p:blipFill>
          <a:blip r:embed="rId2"/>
          <a:stretch>
            <a:fillRect/>
          </a:stretch>
        </p:blipFill>
        <p:spPr>
          <a:xfrm>
            <a:off x="1909325" y="191325"/>
            <a:ext cx="7602587" cy="5881529"/>
          </a:xfrm>
          <a:prstGeom prst="rect">
            <a:avLst/>
          </a:prstGeom>
        </p:spPr>
      </p:pic>
      <p:sp>
        <p:nvSpPr>
          <p:cNvPr id="3" name="Title 2">
            <a:extLst>
              <a:ext uri="{FF2B5EF4-FFF2-40B4-BE49-F238E27FC236}">
                <a16:creationId xmlns:a16="http://schemas.microsoft.com/office/drawing/2014/main" id="{2C98C2DE-0BE3-47A7-4BE1-BA22849109D8}"/>
              </a:ext>
            </a:extLst>
          </p:cNvPr>
          <p:cNvSpPr>
            <a:spLocks noGrp="1"/>
          </p:cNvSpPr>
          <p:nvPr>
            <p:ph type="title"/>
          </p:nvPr>
        </p:nvSpPr>
        <p:spPr>
          <a:xfrm>
            <a:off x="6289082" y="6072854"/>
            <a:ext cx="9348945" cy="419224"/>
          </a:xfrm>
        </p:spPr>
        <p:txBody>
          <a:bodyPr>
            <a:noAutofit/>
          </a:bodyPr>
          <a:lstStyle/>
          <a:p>
            <a:r>
              <a:rPr lang="en-US" sz="1800" b="0" dirty="0"/>
              <a:t>Wister &amp; </a:t>
            </a:r>
            <a:r>
              <a:rPr lang="en-US" sz="1800" b="0" dirty="0" err="1"/>
              <a:t>Kadowaki</a:t>
            </a:r>
            <a:r>
              <a:rPr lang="en-US" sz="1800" b="0" dirty="0"/>
              <a:t>, 2021</a:t>
            </a:r>
          </a:p>
        </p:txBody>
      </p:sp>
    </p:spTree>
    <p:extLst>
      <p:ext uri="{BB962C8B-B14F-4D97-AF65-F5344CB8AC3E}">
        <p14:creationId xmlns:p14="http://schemas.microsoft.com/office/powerpoint/2010/main" val="59556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8A9B6-20F6-A360-693E-65635115876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7A544A-FAAF-54A3-F6AA-D99117F4E261}"/>
              </a:ext>
            </a:extLst>
          </p:cNvPr>
          <p:cNvSpPr>
            <a:spLocks noGrp="1"/>
          </p:cNvSpPr>
          <p:nvPr>
            <p:ph sz="quarter" idx="14"/>
          </p:nvPr>
        </p:nvSpPr>
        <p:spPr>
          <a:xfrm>
            <a:off x="1142839" y="2688142"/>
            <a:ext cx="9747504" cy="3709416"/>
          </a:xfrm>
        </p:spPr>
        <p:txBody>
          <a:bodyPr lIns="91440" tIns="45720" rIns="91440" bIns="45720" anchor="t">
            <a:normAutofit lnSpcReduction="10000"/>
          </a:bodyPr>
          <a:lstStyle/>
          <a:p>
            <a:pPr marL="246380" indent="-246380"/>
            <a:r>
              <a:rPr lang="en-US" sz="2400" dirty="0">
                <a:latin typeface="Calibri"/>
                <a:ea typeface="Calibri"/>
                <a:cs typeface="Gill Sans Light"/>
              </a:rPr>
              <a:t>The Diversity of older adults populations</a:t>
            </a:r>
          </a:p>
          <a:p>
            <a:pPr marL="246380" indent="-246380"/>
            <a:r>
              <a:rPr lang="en-US" sz="2400" dirty="0">
                <a:latin typeface="Calibri"/>
                <a:ea typeface="Calibri"/>
                <a:cs typeface="Gill Sans Light"/>
              </a:rPr>
              <a:t>Indigenous older adults</a:t>
            </a:r>
          </a:p>
          <a:p>
            <a:pPr marL="246380" indent="-246380"/>
            <a:r>
              <a:rPr lang="en-US" sz="2400" dirty="0">
                <a:latin typeface="Calibri"/>
                <a:ea typeface="Calibri"/>
                <a:cs typeface="Gill Sans Light"/>
              </a:rPr>
              <a:t>Residents of long-term care homes</a:t>
            </a:r>
          </a:p>
          <a:p>
            <a:pPr marL="246380" indent="-246380"/>
            <a:r>
              <a:rPr lang="en-US" sz="2400" dirty="0">
                <a:latin typeface="Calibri"/>
                <a:ea typeface="Calibri"/>
                <a:cs typeface="Gill Sans Light"/>
              </a:rPr>
              <a:t>People living with dementia</a:t>
            </a:r>
          </a:p>
          <a:p>
            <a:pPr marL="0" indent="0">
              <a:buNone/>
            </a:pPr>
            <a:endParaRPr lang="en-CA" sz="2400" dirty="0">
              <a:latin typeface="Calibri"/>
              <a:ea typeface="Calibri"/>
              <a:cs typeface="Gill Sans Light"/>
            </a:endParaRPr>
          </a:p>
          <a:p>
            <a:pPr marL="0" indent="0">
              <a:buNone/>
            </a:pPr>
            <a:r>
              <a:rPr lang="en-CA" sz="2400" dirty="0">
                <a:latin typeface="Calibri"/>
                <a:ea typeface="Calibri"/>
                <a:cs typeface="Gill Sans Light"/>
              </a:rPr>
              <a:t>Example: “</a:t>
            </a:r>
            <a:r>
              <a:rPr lang="en-US" sz="2400" i="1" dirty="0">
                <a:latin typeface="Calibri"/>
                <a:ea typeface="Calibri"/>
                <a:cs typeface="Gill Sans Light"/>
              </a:rPr>
              <a:t>Social Connectedness and Resilience Among Marginalized Older Adults and Caregivers: Co-Produced Intersectoral Knowledge Implemented with Community Organizations</a:t>
            </a:r>
            <a:r>
              <a:rPr lang="en-US" sz="2400" dirty="0">
                <a:latin typeface="Calibri"/>
                <a:ea typeface="Calibri"/>
                <a:cs typeface="Gill Sans Light"/>
              </a:rPr>
              <a:t>”</a:t>
            </a:r>
          </a:p>
        </p:txBody>
      </p:sp>
      <p:sp>
        <p:nvSpPr>
          <p:cNvPr id="3" name="Title 2">
            <a:extLst>
              <a:ext uri="{FF2B5EF4-FFF2-40B4-BE49-F238E27FC236}">
                <a16:creationId xmlns:a16="http://schemas.microsoft.com/office/drawing/2014/main" id="{97E90EDC-9573-40A5-7C6A-2E491A22BB44}"/>
              </a:ext>
            </a:extLst>
          </p:cNvPr>
          <p:cNvSpPr>
            <a:spLocks noGrp="1"/>
          </p:cNvSpPr>
          <p:nvPr>
            <p:ph type="title"/>
          </p:nvPr>
        </p:nvSpPr>
        <p:spPr>
          <a:xfrm>
            <a:off x="1220660" y="640080"/>
            <a:ext cx="9747504" cy="1301750"/>
          </a:xfrm>
        </p:spPr>
        <p:txBody>
          <a:bodyPr lIns="91440" tIns="45720" rIns="91440" bIns="45720" anchor="t"/>
          <a:lstStyle/>
          <a:p>
            <a:pPr algn="ctr"/>
            <a:r>
              <a:rPr lang="en-US" sz="4000" dirty="0">
                <a:solidFill>
                  <a:schemeClr val="tx2">
                    <a:lumMod val="75000"/>
                  </a:schemeClr>
                </a:solidFill>
                <a:latin typeface="Calibri"/>
                <a:ea typeface="Calibri"/>
                <a:cs typeface="Calibri"/>
              </a:rPr>
              <a:t>Special Populations</a:t>
            </a:r>
            <a:endParaRPr lang="en-CA" sz="4000" dirty="0">
              <a:solidFill>
                <a:schemeClr val="tx2">
                  <a:lumMod val="75000"/>
                </a:schemeClr>
              </a:solidFill>
              <a:latin typeface="Calibri"/>
              <a:ea typeface="Calibri"/>
              <a:cs typeface="Calibri"/>
            </a:endParaRPr>
          </a:p>
        </p:txBody>
      </p:sp>
    </p:spTree>
    <p:extLst>
      <p:ext uri="{BB962C8B-B14F-4D97-AF65-F5344CB8AC3E}">
        <p14:creationId xmlns:p14="http://schemas.microsoft.com/office/powerpoint/2010/main" val="352341862"/>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A9C9-A36D-9F4D-BF01-F22A6C0EF484}"/>
              </a:ext>
            </a:extLst>
          </p:cNvPr>
          <p:cNvSpPr>
            <a:spLocks noGrp="1"/>
          </p:cNvSpPr>
          <p:nvPr>
            <p:ph type="title"/>
          </p:nvPr>
        </p:nvSpPr>
        <p:spPr>
          <a:xfrm>
            <a:off x="4690612" y="555491"/>
            <a:ext cx="6921020" cy="443476"/>
          </a:xfrm>
        </p:spPr>
        <p:txBody>
          <a:bodyPr lIns="91440" tIns="45720" rIns="91440" bIns="45720" anchor="t"/>
          <a:lstStyle/>
          <a:p>
            <a:r>
              <a:rPr lang="en-US" b="1" dirty="0">
                <a:solidFill>
                  <a:schemeClr val="accent5">
                    <a:lumMod val="50000"/>
                  </a:schemeClr>
                </a:solidFill>
                <a:latin typeface="+mn-lt"/>
              </a:rPr>
              <a:t>Housekeeping Details</a:t>
            </a:r>
          </a:p>
        </p:txBody>
      </p:sp>
      <p:sp>
        <p:nvSpPr>
          <p:cNvPr id="3" name="Content Placeholder 2">
            <a:extLst>
              <a:ext uri="{FF2B5EF4-FFF2-40B4-BE49-F238E27FC236}">
                <a16:creationId xmlns:a16="http://schemas.microsoft.com/office/drawing/2014/main" id="{9044F5A5-D9AA-DE4D-B8F0-C3BE58ECFC11}"/>
              </a:ext>
            </a:extLst>
          </p:cNvPr>
          <p:cNvSpPr>
            <a:spLocks noGrp="1"/>
          </p:cNvSpPr>
          <p:nvPr>
            <p:ph idx="1"/>
          </p:nvPr>
        </p:nvSpPr>
        <p:spPr>
          <a:xfrm>
            <a:off x="688079" y="1422707"/>
            <a:ext cx="10512862" cy="5156444"/>
          </a:xfrm>
        </p:spPr>
        <p:txBody>
          <a:bodyPr lIns="91440" tIns="45720" rIns="91440" bIns="45720" anchor="t">
            <a:normAutofit/>
          </a:bodyPr>
          <a:lstStyle/>
          <a:p>
            <a:pPr>
              <a:lnSpc>
                <a:spcPct val="110000"/>
              </a:lnSpc>
            </a:pPr>
            <a:r>
              <a:rPr lang="en-CA" sz="2999" dirty="0">
                <a:latin typeface="Calibri" panose="020F0502020204030204" pitchFamily="34" charset="0"/>
              </a:rPr>
              <a:t>During the panel presentations everyone will be on mute. </a:t>
            </a:r>
          </a:p>
          <a:p>
            <a:pPr marL="246380" indent="-246380">
              <a:buFont typeface="Arial" panose="020B0604020202020204" pitchFamily="34" charset="0"/>
              <a:buChar char="•"/>
            </a:pPr>
            <a:r>
              <a:rPr lang="en-CA" sz="2950" dirty="0">
                <a:latin typeface="Calibri"/>
                <a:ea typeface="Calibri"/>
                <a:cs typeface="Gill Sans Light"/>
              </a:rPr>
              <a:t>Feel free to introduce yourself in the Chat.</a:t>
            </a:r>
          </a:p>
          <a:p>
            <a:pPr>
              <a:buFont typeface="Arial" panose="020B0604020202020204" pitchFamily="34" charset="0"/>
              <a:buChar char="•"/>
            </a:pPr>
            <a:r>
              <a:rPr lang="en-CA" sz="2999" dirty="0">
                <a:latin typeface="Calibri" panose="020F0502020204030204" pitchFamily="34" charset="0"/>
              </a:rPr>
              <a:t>There will be </a:t>
            </a:r>
            <a:r>
              <a:rPr lang="en-CA" sz="2999">
                <a:latin typeface="Calibri" panose="020F0502020204030204" pitchFamily="34" charset="0"/>
              </a:rPr>
              <a:t>a </a:t>
            </a:r>
            <a:r>
              <a:rPr lang="en-CA" sz="2999" b="1">
                <a:latin typeface="Calibri" panose="020F0502020204030204" pitchFamily="34" charset="0"/>
              </a:rPr>
              <a:t>question </a:t>
            </a:r>
            <a:r>
              <a:rPr lang="en-CA" sz="2999" b="1" dirty="0">
                <a:latin typeface="Calibri" panose="020F0502020204030204" pitchFamily="34" charset="0"/>
              </a:rPr>
              <a:t>period </a:t>
            </a:r>
            <a:r>
              <a:rPr lang="en-CA" sz="2999" dirty="0">
                <a:latin typeface="Calibri" panose="020F0502020204030204" pitchFamily="34" charset="0"/>
              </a:rPr>
              <a:t>at the end – please use the “</a:t>
            </a:r>
            <a:r>
              <a:rPr lang="en-CA" sz="2999" b="1" dirty="0">
                <a:latin typeface="Calibri" panose="020F0502020204030204" pitchFamily="34" charset="0"/>
              </a:rPr>
              <a:t>Q&amp;A</a:t>
            </a:r>
            <a:r>
              <a:rPr lang="en-CA" sz="2999" dirty="0">
                <a:latin typeface="Calibri" panose="020F0502020204030204" pitchFamily="34" charset="0"/>
              </a:rPr>
              <a:t>” feature to ask questions at any time.</a:t>
            </a:r>
          </a:p>
          <a:p>
            <a:pPr>
              <a:lnSpc>
                <a:spcPct val="110000"/>
              </a:lnSpc>
            </a:pPr>
            <a:r>
              <a:rPr lang="en-CA" sz="2999" dirty="0">
                <a:latin typeface="Calibri" panose="020F0502020204030204" pitchFamily="34" charset="0"/>
              </a:rPr>
              <a:t>The session is being recorded and will be posted on CORE Canada </a:t>
            </a:r>
            <a:r>
              <a:rPr lang="en-CA" sz="2999" dirty="0">
                <a:latin typeface="Calibri" panose="020F0502020204030204" pitchFamily="34" charset="0"/>
                <a:hlinkClick r:id="rId2"/>
              </a:rPr>
              <a:t>https://healthyagingcore.ca/</a:t>
            </a:r>
            <a:endParaRPr lang="en-CA" sz="2999" dirty="0">
              <a:latin typeface="Calibri" panose="020F0502020204030204" pitchFamily="34" charset="0"/>
            </a:endParaRPr>
          </a:p>
        </p:txBody>
      </p:sp>
      <p:pic>
        <p:nvPicPr>
          <p:cNvPr id="4" name="Picture 3">
            <a:extLst>
              <a:ext uri="{FF2B5EF4-FFF2-40B4-BE49-F238E27FC236}">
                <a16:creationId xmlns:a16="http://schemas.microsoft.com/office/drawing/2014/main" id="{A982A083-2D07-B24A-9F51-0EE10DEA1BC9}"/>
              </a:ext>
            </a:extLst>
          </p:cNvPr>
          <p:cNvPicPr>
            <a:picLocks noChangeAspect="1"/>
          </p:cNvPicPr>
          <p:nvPr/>
        </p:nvPicPr>
        <p:blipFill>
          <a:blip r:embed="rId3"/>
          <a:stretch>
            <a:fillRect/>
          </a:stretch>
        </p:blipFill>
        <p:spPr>
          <a:xfrm>
            <a:off x="0" y="37527"/>
            <a:ext cx="4225264" cy="1291758"/>
          </a:xfrm>
          <a:prstGeom prst="rect">
            <a:avLst/>
          </a:prstGeom>
          <a:gradFill>
            <a:gsLst>
              <a:gs pos="9990">
                <a:srgbClr val="ECF0F9"/>
              </a:gs>
              <a:gs pos="76997">
                <a:srgbClr val="ABC0E4"/>
              </a:gs>
              <a:gs pos="61006">
                <a:srgbClr val="B8CAE8"/>
              </a:gs>
              <a:gs pos="0">
                <a:schemeClr val="accent1">
                  <a:lumMod val="5000"/>
                  <a:lumOff val="95000"/>
                </a:schemeClr>
              </a:gs>
              <a:gs pos="74000">
                <a:schemeClr val="accent1">
                  <a:lumMod val="45000"/>
                  <a:lumOff val="55000"/>
                </a:schemeClr>
              </a:gs>
              <a:gs pos="85008">
                <a:srgbClr val="ABC0E4"/>
              </a:gs>
              <a:gs pos="95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329327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74746" y="3148584"/>
            <a:ext cx="9747504" cy="3709416"/>
          </a:xfrm>
        </p:spPr>
        <p:txBody>
          <a:bodyPr lIns="91440" tIns="45720" rIns="91440" bIns="45720" anchor="t">
            <a:normAutofit/>
          </a:bodyPr>
          <a:lstStyle/>
          <a:p>
            <a:pPr marL="246380" indent="-246380"/>
            <a:r>
              <a:rPr lang="en-US" sz="2400" dirty="0">
                <a:latin typeface="Calibri"/>
                <a:ea typeface="Calibri"/>
                <a:cs typeface="Gill Sans Light"/>
              </a:rPr>
              <a:t>Education regarding social isolation and loneliness in older adults should be part of the curriculum for health care and social service students as well as practicing HCSSPs</a:t>
            </a:r>
          </a:p>
          <a:p>
            <a:pPr marL="0" indent="0">
              <a:buNone/>
            </a:pPr>
            <a:br>
              <a:rPr lang="en-US" sz="2400" dirty="0">
                <a:latin typeface="Calibri"/>
              </a:rPr>
            </a:br>
            <a:r>
              <a:rPr lang="en-US" sz="2400" dirty="0">
                <a:latin typeface="Calibri"/>
                <a:ea typeface="Calibri"/>
                <a:cs typeface="Gill Sans Light"/>
              </a:rPr>
              <a:t>	Consensus</a:t>
            </a:r>
            <a:br>
              <a:rPr lang="en-US" sz="2400" dirty="0">
                <a:latin typeface="Calibri"/>
              </a:rPr>
            </a:br>
            <a:endParaRPr lang="en-CA" sz="2400" dirty="0"/>
          </a:p>
        </p:txBody>
      </p:sp>
      <p:sp>
        <p:nvSpPr>
          <p:cNvPr id="3" name="Title 2"/>
          <p:cNvSpPr>
            <a:spLocks noGrp="1"/>
          </p:cNvSpPr>
          <p:nvPr>
            <p:ph type="title"/>
          </p:nvPr>
        </p:nvSpPr>
        <p:spPr/>
        <p:txBody>
          <a:bodyPr lIns="91440" tIns="45720" rIns="91440" bIns="45720" anchor="t"/>
          <a:lstStyle/>
          <a:p>
            <a:r>
              <a:rPr lang="en-US" sz="2800" dirty="0">
                <a:solidFill>
                  <a:schemeClr val="tx2">
                    <a:lumMod val="75000"/>
                  </a:schemeClr>
                </a:solidFill>
                <a:latin typeface="Calibri"/>
                <a:ea typeface="Calibri"/>
                <a:cs typeface="Calibri"/>
              </a:rPr>
              <a:t>Recommendation #2</a:t>
            </a:r>
            <a:br>
              <a:rPr lang="en-US" sz="4000" dirty="0">
                <a:solidFill>
                  <a:schemeClr val="tx2">
                    <a:lumMod val="75000"/>
                  </a:schemeClr>
                </a:solidFill>
                <a:latin typeface="Calibri"/>
              </a:rPr>
            </a:br>
            <a:r>
              <a:rPr lang="en-US" sz="4000" dirty="0">
                <a:solidFill>
                  <a:schemeClr val="tx2">
                    <a:lumMod val="75000"/>
                  </a:schemeClr>
                </a:solidFill>
                <a:latin typeface="Calibri"/>
                <a:ea typeface="Calibri"/>
                <a:cs typeface="Calibri"/>
              </a:rPr>
              <a:t>Prevention: Education &amp; Training</a:t>
            </a:r>
            <a:endParaRPr lang="en-CA" sz="4000">
              <a:solidFill>
                <a:schemeClr val="tx2">
                  <a:lumMod val="75000"/>
                </a:schemeClr>
              </a:solidFill>
              <a:latin typeface="Calibri"/>
              <a:ea typeface="Calibri"/>
              <a:cs typeface="Calibri"/>
            </a:endParaRPr>
          </a:p>
        </p:txBody>
      </p:sp>
      <p:pic>
        <p:nvPicPr>
          <p:cNvPr id="4" name="Picture 3" descr="V:\Baycrest Stock Photos\2017 Baycrest Stock Photos\BAYCREST, 2017 (KATHERINE HOLLAND 2017)-14.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t="9863" b="9904"/>
          <a:stretch/>
        </p:blipFill>
        <p:spPr bwMode="auto">
          <a:xfrm>
            <a:off x="9870884" y="66111"/>
            <a:ext cx="2194560" cy="264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6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74746" y="3148584"/>
            <a:ext cx="9747504" cy="3709416"/>
          </a:xfrm>
        </p:spPr>
        <p:txBody>
          <a:bodyPr lIns="91440" tIns="45720" rIns="91440" bIns="45720" anchor="t">
            <a:normAutofit/>
          </a:bodyPr>
          <a:lstStyle/>
          <a:p>
            <a:pPr marL="246380" indent="-246380"/>
            <a:r>
              <a:rPr lang="en-US" sz="2400" dirty="0">
                <a:latin typeface="Calibri"/>
                <a:ea typeface="Calibri"/>
                <a:cs typeface="Gill Sans Light"/>
              </a:rPr>
              <a:t>HCSSPs should use their role, as agents of change, to help inform and educate patients/clients and the general public about the association between social isolation and loneliness and poor mental and physical health and to promote social connection</a:t>
            </a:r>
            <a:endParaRPr lang="en-US" sz="2400" b="1">
              <a:latin typeface="Calibri"/>
              <a:ea typeface="Calibri"/>
              <a:cs typeface="Gill Sans Light"/>
            </a:endParaRPr>
          </a:p>
          <a:p>
            <a:pPr marL="0" indent="0">
              <a:buNone/>
            </a:pPr>
            <a:r>
              <a:rPr lang="en-US" sz="2400" dirty="0">
                <a:latin typeface="Calibri"/>
                <a:ea typeface="Calibri"/>
                <a:cs typeface="Gill Sans Light"/>
              </a:rPr>
              <a:t>	Consensus</a:t>
            </a:r>
            <a:br>
              <a:rPr lang="en-US" sz="2400" dirty="0">
                <a:latin typeface="Calibri"/>
              </a:rPr>
            </a:br>
            <a:endParaRPr lang="en-CA" sz="2400">
              <a:latin typeface="Calibri"/>
              <a:ea typeface="Calibri"/>
            </a:endParaRPr>
          </a:p>
        </p:txBody>
      </p:sp>
      <p:sp>
        <p:nvSpPr>
          <p:cNvPr id="3" name="Title 2"/>
          <p:cNvSpPr>
            <a:spLocks noGrp="1"/>
          </p:cNvSpPr>
          <p:nvPr>
            <p:ph type="title"/>
          </p:nvPr>
        </p:nvSpPr>
        <p:spPr/>
        <p:txBody>
          <a:bodyPr lIns="91440" tIns="45720" rIns="91440" bIns="45720" anchor="t"/>
          <a:lstStyle/>
          <a:p>
            <a:r>
              <a:rPr lang="en-US" sz="2800" b="0" dirty="0">
                <a:latin typeface="Calibri"/>
                <a:ea typeface="Calibri"/>
                <a:cs typeface="Calibri"/>
              </a:rPr>
              <a:t>Recommendation</a:t>
            </a:r>
            <a:r>
              <a:rPr lang="en-US" sz="2800" dirty="0">
                <a:latin typeface="Calibri"/>
                <a:ea typeface="Calibri"/>
                <a:cs typeface="Calibri"/>
              </a:rPr>
              <a:t> </a:t>
            </a:r>
            <a:r>
              <a:rPr lang="en-US" sz="2800" b="0" dirty="0">
                <a:latin typeface="Calibri"/>
                <a:ea typeface="Calibri"/>
                <a:cs typeface="Calibri"/>
              </a:rPr>
              <a:t>#3</a:t>
            </a:r>
            <a:br>
              <a:rPr lang="en-US" sz="4000" b="0" dirty="0">
                <a:latin typeface="Calibri"/>
              </a:rPr>
            </a:br>
            <a:r>
              <a:rPr lang="en-US" sz="4000" dirty="0">
                <a:latin typeface="Calibri"/>
                <a:ea typeface="Calibri"/>
                <a:cs typeface="Calibri"/>
              </a:rPr>
              <a:t>Prevention: Agents of Change</a:t>
            </a:r>
            <a:endParaRPr lang="en-CA" sz="4000" dirty="0">
              <a:latin typeface="Calibri"/>
              <a:ea typeface="Calibri"/>
              <a:cs typeface="Calibri"/>
            </a:endParaRPr>
          </a:p>
        </p:txBody>
      </p:sp>
      <p:pic>
        <p:nvPicPr>
          <p:cNvPr id="4" name="Picture 3" descr="V:\Baycrest Stock Photos\2017 Baycrest Stock Photos\BAYCREST, 2017 (KATHERINE HOLLAND 2017)-428.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1542" r="13174"/>
          <a:stretch/>
        </p:blipFill>
        <p:spPr bwMode="auto">
          <a:xfrm>
            <a:off x="9870884" y="60733"/>
            <a:ext cx="2194560" cy="264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18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5F16-5DBF-33BD-76FF-64E02F5E6DC5}"/>
              </a:ext>
            </a:extLst>
          </p:cNvPr>
          <p:cNvSpPr>
            <a:spLocks noGrp="1"/>
          </p:cNvSpPr>
          <p:nvPr>
            <p:ph type="title"/>
          </p:nvPr>
        </p:nvSpPr>
        <p:spPr>
          <a:xfrm>
            <a:off x="4915744" y="245973"/>
            <a:ext cx="6675120" cy="1737360"/>
          </a:xfrm>
        </p:spPr>
        <p:txBody>
          <a:bodyPr lIns="91440" tIns="45720" rIns="91440" bIns="45720" anchor="t"/>
          <a:lstStyle/>
          <a:p>
            <a:r>
              <a:rPr lang="en-CA" sz="2800" dirty="0">
                <a:latin typeface="Calibri Light"/>
                <a:ea typeface="Calibri Light"/>
                <a:cs typeface="Calibri Light"/>
              </a:rPr>
              <a:t>Recommendation #4</a:t>
            </a:r>
            <a:br>
              <a:rPr lang="en-CA" sz="2800" dirty="0">
                <a:latin typeface="Calibri Light"/>
                <a:ea typeface="Calibri Light"/>
                <a:cs typeface="Calibri Light"/>
              </a:rPr>
            </a:br>
            <a:r>
              <a:rPr lang="en-CA" sz="4000" dirty="0">
                <a:latin typeface="Calibri Light"/>
                <a:ea typeface="Calibri Light"/>
                <a:cs typeface="Calibri Light"/>
              </a:rPr>
              <a:t>Targeted Screening  </a:t>
            </a:r>
            <a:br>
              <a:rPr lang="en-CA" sz="4000" dirty="0">
                <a:latin typeface="Calibri Light"/>
                <a:ea typeface="Calibri Light"/>
                <a:cs typeface="Calibri Light"/>
              </a:rPr>
            </a:br>
            <a:br>
              <a:rPr lang="en-CA" sz="4000" dirty="0">
                <a:latin typeface="Calibri Light"/>
                <a:ea typeface="Calibri Light"/>
                <a:cs typeface="Calibri Light"/>
              </a:rPr>
            </a:br>
            <a:br>
              <a:rPr lang="en-CA" dirty="0"/>
            </a:br>
            <a:endParaRPr lang="en-US" dirty="0"/>
          </a:p>
        </p:txBody>
      </p:sp>
      <p:sp>
        <p:nvSpPr>
          <p:cNvPr id="3" name="Text Placeholder 2">
            <a:extLst>
              <a:ext uri="{FF2B5EF4-FFF2-40B4-BE49-F238E27FC236}">
                <a16:creationId xmlns:a16="http://schemas.microsoft.com/office/drawing/2014/main" id="{CF89C3E0-50FE-67E4-4770-D482B126A01C}"/>
              </a:ext>
            </a:extLst>
          </p:cNvPr>
          <p:cNvSpPr>
            <a:spLocks noGrp="1"/>
          </p:cNvSpPr>
          <p:nvPr>
            <p:ph type="body" idx="1"/>
          </p:nvPr>
        </p:nvSpPr>
        <p:spPr>
          <a:xfrm>
            <a:off x="4067814" y="3951425"/>
            <a:ext cx="7359303" cy="2677887"/>
          </a:xfrm>
        </p:spPr>
        <p:txBody>
          <a:bodyPr lIns="91440" tIns="45720" rIns="91440" bIns="45720" anchor="b">
            <a:normAutofit fontScale="92500" lnSpcReduction="20000"/>
          </a:bodyPr>
          <a:lstStyle/>
          <a:p>
            <a:endParaRPr lang="en-US" sz="3200" dirty="0">
              <a:latin typeface="Calibri"/>
              <a:ea typeface="Calibri Light"/>
            </a:endParaRPr>
          </a:p>
          <a:p>
            <a:r>
              <a:rPr lang="en-US" sz="2600" b="0" dirty="0">
                <a:latin typeface="Calibri"/>
                <a:ea typeface="Calibri"/>
                <a:cs typeface="Gill Sans Light"/>
              </a:rPr>
              <a:t>HCSSPs should use targeted screening for those older adults who have risk factors for social isolation and loneliness. </a:t>
            </a:r>
            <a:br>
              <a:rPr lang="en-US" sz="2600" b="0" dirty="0">
                <a:latin typeface="Calibri"/>
              </a:rPr>
            </a:br>
            <a:br>
              <a:rPr lang="en-US" sz="2600" b="0" dirty="0">
                <a:latin typeface="Calibri"/>
              </a:rPr>
            </a:br>
            <a:r>
              <a:rPr lang="en-US" dirty="0">
                <a:latin typeface="Calibri"/>
                <a:ea typeface="Calibri"/>
                <a:cs typeface="Gill Sans Light"/>
              </a:rPr>
              <a:t>Consensus</a:t>
            </a:r>
          </a:p>
          <a:p>
            <a:endParaRPr lang="en-US" sz="2400" dirty="0">
              <a:latin typeface="Calibri"/>
              <a:ea typeface="Calibri"/>
            </a:endParaRPr>
          </a:p>
          <a:p>
            <a:r>
              <a:rPr lang="en-US" sz="2200" dirty="0">
                <a:latin typeface="Calibri"/>
                <a:ea typeface="Calibri"/>
                <a:cs typeface="Gill Sans Light"/>
              </a:rPr>
              <a:t>Pearl:  </a:t>
            </a:r>
            <a:r>
              <a:rPr lang="en-US" sz="2200" b="0" dirty="0">
                <a:latin typeface="Calibri"/>
                <a:ea typeface="Calibri"/>
                <a:cs typeface="Gill Sans Light"/>
              </a:rPr>
              <a:t>Due to stigma some people may be less open to discussing loneliness or being labeled as ‘lonely</a:t>
            </a:r>
            <a:r>
              <a:rPr lang="en-US" sz="2200" b="0" dirty="0">
                <a:latin typeface="DM Sans 14pt"/>
                <a:cs typeface="Gill Sans Light"/>
              </a:rPr>
              <a:t>’</a:t>
            </a:r>
            <a:endParaRPr lang="en-CA" sz="2200" b="0" dirty="0">
              <a:latin typeface="DM Sans 14pt"/>
              <a:cs typeface="Gill Sans Light"/>
            </a:endParaRPr>
          </a:p>
          <a:p>
            <a:endParaRPr lang="en-US" sz="3200" b="0" dirty="0">
              <a:latin typeface="Calibri Light"/>
              <a:ea typeface="Calibri Light"/>
            </a:endParaRPr>
          </a:p>
          <a:p>
            <a:endParaRPr lang="en-US" sz="3200" dirty="0">
              <a:latin typeface="Calibri Light"/>
              <a:ea typeface="Calibri Light"/>
              <a:cs typeface="Gill Sans Light"/>
            </a:endParaRPr>
          </a:p>
          <a:p>
            <a:endParaRPr lang="en-US" sz="3200" dirty="0">
              <a:latin typeface="Calibri Light"/>
              <a:ea typeface="Calibri Light"/>
              <a:cs typeface="Gill Sans Light"/>
            </a:endParaRPr>
          </a:p>
          <a:p>
            <a:endParaRPr lang="en-US" sz="3200" dirty="0">
              <a:latin typeface="Calibri Light"/>
              <a:ea typeface="Calibri Light"/>
            </a:endParaRPr>
          </a:p>
          <a:p>
            <a:endParaRPr lang="en-US" sz="3200" dirty="0">
              <a:latin typeface="Calibri Light"/>
              <a:ea typeface="Calibri Light"/>
            </a:endParaRPr>
          </a:p>
        </p:txBody>
      </p:sp>
      <p:sp>
        <p:nvSpPr>
          <p:cNvPr id="6" name="Rectangle 5">
            <a:extLst>
              <a:ext uri="{FF2B5EF4-FFF2-40B4-BE49-F238E27FC236}">
                <a16:creationId xmlns:a16="http://schemas.microsoft.com/office/drawing/2014/main" id="{38983A5F-8F65-87D1-93A9-03F12879B4A1}"/>
              </a:ext>
            </a:extLst>
          </p:cNvPr>
          <p:cNvSpPr/>
          <p:nvPr/>
        </p:nvSpPr>
        <p:spPr>
          <a:xfrm>
            <a:off x="4494212" y="1676400"/>
            <a:ext cx="1143000" cy="76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0D3D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93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5F16-5DBF-33BD-76FF-64E02F5E6DC5}"/>
              </a:ext>
            </a:extLst>
          </p:cNvPr>
          <p:cNvSpPr>
            <a:spLocks noGrp="1"/>
          </p:cNvSpPr>
          <p:nvPr>
            <p:ph type="title"/>
          </p:nvPr>
        </p:nvSpPr>
        <p:spPr>
          <a:xfrm>
            <a:off x="4993565" y="-60960"/>
            <a:ext cx="6675120" cy="1737360"/>
          </a:xfrm>
        </p:spPr>
        <p:txBody>
          <a:bodyPr lIns="91440" tIns="45720" rIns="91440" bIns="45720" anchor="t"/>
          <a:lstStyle/>
          <a:p>
            <a:r>
              <a:rPr lang="en-CA" sz="2800" dirty="0">
                <a:latin typeface="Calibri Light"/>
                <a:ea typeface="Calibri Light"/>
                <a:cs typeface="Calibri Light"/>
              </a:rPr>
              <a:t>Recommendation #5</a:t>
            </a:r>
            <a:br>
              <a:rPr lang="en-CA" sz="2800" dirty="0">
                <a:latin typeface="Calibri Light"/>
                <a:ea typeface="Calibri Light"/>
                <a:cs typeface="Calibri Light"/>
              </a:rPr>
            </a:br>
            <a:r>
              <a:rPr lang="en-CA" sz="4000" dirty="0">
                <a:latin typeface="Calibri Light"/>
                <a:ea typeface="Calibri Light"/>
                <a:cs typeface="Calibri Light"/>
              </a:rPr>
              <a:t>Screening Tools  </a:t>
            </a:r>
            <a:br>
              <a:rPr lang="en-CA" sz="4000" dirty="0">
                <a:latin typeface="Calibri Light"/>
                <a:ea typeface="Calibri Light"/>
                <a:cs typeface="Calibri Light"/>
              </a:rPr>
            </a:br>
            <a:br>
              <a:rPr lang="en-CA" sz="4000" dirty="0">
                <a:latin typeface="Calibri Light"/>
                <a:ea typeface="Calibri Light"/>
                <a:cs typeface="Calibri Light"/>
              </a:rPr>
            </a:br>
            <a:br>
              <a:rPr lang="en-CA" dirty="0"/>
            </a:br>
            <a:endParaRPr lang="en-US" dirty="0"/>
          </a:p>
        </p:txBody>
      </p:sp>
      <p:sp>
        <p:nvSpPr>
          <p:cNvPr id="3" name="Text Placeholder 2">
            <a:extLst>
              <a:ext uri="{FF2B5EF4-FFF2-40B4-BE49-F238E27FC236}">
                <a16:creationId xmlns:a16="http://schemas.microsoft.com/office/drawing/2014/main" id="{CF89C3E0-50FE-67E4-4770-D482B126A01C}"/>
              </a:ext>
            </a:extLst>
          </p:cNvPr>
          <p:cNvSpPr>
            <a:spLocks noGrp="1"/>
          </p:cNvSpPr>
          <p:nvPr>
            <p:ph type="body" idx="1"/>
          </p:nvPr>
        </p:nvSpPr>
        <p:spPr>
          <a:xfrm>
            <a:off x="3999720" y="3552591"/>
            <a:ext cx="7359303" cy="2677887"/>
          </a:xfrm>
        </p:spPr>
        <p:txBody>
          <a:bodyPr lIns="91440" tIns="45720" rIns="91440" bIns="45720" anchor="b">
            <a:normAutofit/>
          </a:bodyPr>
          <a:lstStyle/>
          <a:p>
            <a:endParaRPr lang="en-US" sz="3200" dirty="0">
              <a:latin typeface="Calibri Light"/>
              <a:ea typeface="Calibri Light"/>
            </a:endParaRPr>
          </a:p>
          <a:p>
            <a:endParaRPr lang="en-US" sz="3200" dirty="0">
              <a:latin typeface="Calibri Light"/>
              <a:ea typeface="Calibri Light"/>
            </a:endParaRPr>
          </a:p>
          <a:p>
            <a:endParaRPr lang="en-US" sz="3200" dirty="0">
              <a:latin typeface="Calibri Light"/>
              <a:ea typeface="Calibri Light"/>
              <a:cs typeface="Gill Sans Light"/>
            </a:endParaRPr>
          </a:p>
          <a:p>
            <a:endParaRPr lang="en-US" sz="3200" dirty="0">
              <a:latin typeface="Calibri Light"/>
              <a:ea typeface="Calibri Light"/>
              <a:cs typeface="Gill Sans Light"/>
            </a:endParaRPr>
          </a:p>
          <a:p>
            <a:endParaRPr lang="en-US" sz="3200" dirty="0">
              <a:latin typeface="Calibri Light"/>
              <a:ea typeface="Calibri Light"/>
            </a:endParaRPr>
          </a:p>
          <a:p>
            <a:endParaRPr lang="en-US" sz="3200" dirty="0">
              <a:latin typeface="Calibri Light"/>
              <a:ea typeface="Calibri Light"/>
            </a:endParaRPr>
          </a:p>
        </p:txBody>
      </p:sp>
      <p:sp>
        <p:nvSpPr>
          <p:cNvPr id="6" name="Rectangle 5">
            <a:extLst>
              <a:ext uri="{FF2B5EF4-FFF2-40B4-BE49-F238E27FC236}">
                <a16:creationId xmlns:a16="http://schemas.microsoft.com/office/drawing/2014/main" id="{38983A5F-8F65-87D1-93A9-03F12879B4A1}"/>
              </a:ext>
            </a:extLst>
          </p:cNvPr>
          <p:cNvSpPr/>
          <p:nvPr/>
        </p:nvSpPr>
        <p:spPr>
          <a:xfrm>
            <a:off x="4494212" y="1676400"/>
            <a:ext cx="1143000" cy="76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0D3D3"/>
              </a:solidFill>
              <a:effectLst/>
              <a:uLnTx/>
              <a:uFillTx/>
              <a:latin typeface="Calibri" panose="020F0502020204030204"/>
              <a:ea typeface="+mn-ea"/>
              <a:cs typeface="+mn-cs"/>
            </a:endParaRPr>
          </a:p>
        </p:txBody>
      </p:sp>
      <p:sp>
        <p:nvSpPr>
          <p:cNvPr id="4" name="Rectangle 3"/>
          <p:cNvSpPr/>
          <p:nvPr/>
        </p:nvSpPr>
        <p:spPr>
          <a:xfrm>
            <a:off x="3999720" y="1920299"/>
            <a:ext cx="7547012" cy="3508653"/>
          </a:xfrm>
          <a:prstGeom prst="rect">
            <a:avLst/>
          </a:prstGeom>
        </p:spPr>
        <p:txBody>
          <a:bodyPr wrap="square">
            <a:spAutoFit/>
          </a:bodyPr>
          <a:lstStyle/>
          <a:p>
            <a:r>
              <a:rPr lang="en-US" sz="2400" dirty="0">
                <a:solidFill>
                  <a:schemeClr val="accent4"/>
                </a:solidFill>
                <a:latin typeface="Calibri" panose="020F0502020204030204" pitchFamily="34" charset="0"/>
                <a:ea typeface="Calibri" panose="020F0502020204030204" pitchFamily="34" charset="0"/>
              </a:rPr>
              <a:t>When screening patients/clients,</a:t>
            </a:r>
            <a:r>
              <a:rPr lang="en-US" sz="2400" b="1" dirty="0">
                <a:solidFill>
                  <a:schemeClr val="accent4"/>
                </a:solidFill>
                <a:latin typeface="Calibri" panose="020F0502020204030204" pitchFamily="34" charset="0"/>
                <a:ea typeface="Calibri" panose="020F0502020204030204" pitchFamily="34" charset="0"/>
              </a:rPr>
              <a:t> </a:t>
            </a:r>
            <a:r>
              <a:rPr lang="en-US" sz="2400" dirty="0">
                <a:solidFill>
                  <a:schemeClr val="accent4"/>
                </a:solidFill>
                <a:latin typeface="Calibri" panose="020F0502020204030204" pitchFamily="34" charset="0"/>
                <a:ea typeface="Calibri" panose="020F0502020204030204" pitchFamily="34" charset="0"/>
              </a:rPr>
              <a:t>HCSSPs should use evidence-based screening tools to identify patients/clients who are socially isolated and/or lonely, to assess the severity of the problem, and to use in routine follow-up</a:t>
            </a:r>
            <a:br>
              <a:rPr lang="en-US" sz="2400" dirty="0">
                <a:solidFill>
                  <a:schemeClr val="accent4"/>
                </a:solidFill>
                <a:latin typeface="Calibri" panose="020F0502020204030204" pitchFamily="34" charset="0"/>
                <a:ea typeface="Calibri" panose="020F0502020204030204" pitchFamily="34" charset="0"/>
              </a:rPr>
            </a:br>
            <a:endParaRPr lang="en-US" sz="2400" dirty="0">
              <a:solidFill>
                <a:schemeClr val="accent4"/>
              </a:solidFill>
              <a:latin typeface="Calibri" panose="020F0502020204030204" pitchFamily="34" charset="0"/>
              <a:ea typeface="Calibri" panose="020F0502020204030204" pitchFamily="34" charset="0"/>
            </a:endParaRPr>
          </a:p>
          <a:p>
            <a:r>
              <a:rPr lang="en-US" b="1" dirty="0">
                <a:solidFill>
                  <a:schemeClr val="accent4"/>
                </a:solidFill>
              </a:rPr>
              <a:t>GRADE:</a:t>
            </a:r>
            <a:r>
              <a:rPr lang="en-US" dirty="0">
                <a:solidFill>
                  <a:schemeClr val="accent4"/>
                </a:solidFill>
              </a:rPr>
              <a:t> Evidence: Moderate; Strength: Strong</a:t>
            </a:r>
            <a:br>
              <a:rPr lang="en-US" dirty="0">
                <a:solidFill>
                  <a:schemeClr val="accent4"/>
                </a:solidFill>
              </a:rPr>
            </a:br>
            <a:endParaRPr lang="en-US" dirty="0">
              <a:solidFill>
                <a:schemeClr val="accent4"/>
              </a:solidFill>
            </a:endParaRPr>
          </a:p>
          <a:p>
            <a:r>
              <a:rPr lang="en-US" sz="2400" b="1" dirty="0">
                <a:solidFill>
                  <a:schemeClr val="accent4"/>
                </a:solidFill>
              </a:rPr>
              <a:t>Pearl:   </a:t>
            </a:r>
            <a:r>
              <a:rPr lang="en-US" dirty="0">
                <a:solidFill>
                  <a:schemeClr val="accent4"/>
                </a:solidFill>
              </a:rPr>
              <a:t>Respect highly variable need for social connection and the value of 	some degree of solitude</a:t>
            </a:r>
            <a:endParaRPr lang="en-CA" dirty="0">
              <a:solidFill>
                <a:schemeClr val="accent4"/>
              </a:solidFill>
            </a:endParaRPr>
          </a:p>
          <a:p>
            <a:r>
              <a:rPr lang="en-US" sz="2400" dirty="0">
                <a:solidFill>
                  <a:schemeClr val="accent4"/>
                </a:solidFill>
                <a:latin typeface="Calibri" panose="020F0502020204030204" pitchFamily="34" charset="0"/>
                <a:ea typeface="Calibri" panose="020F0502020204030204" pitchFamily="34" charset="0"/>
              </a:rPr>
              <a:t> </a:t>
            </a:r>
            <a:endParaRPr lang="en-CA" sz="2400" dirty="0">
              <a:solidFill>
                <a:schemeClr val="accent4"/>
              </a:solidFill>
            </a:endParaRPr>
          </a:p>
        </p:txBody>
      </p:sp>
    </p:spTree>
    <p:extLst>
      <p:ext uri="{BB962C8B-B14F-4D97-AF65-F5344CB8AC3E}">
        <p14:creationId xmlns:p14="http://schemas.microsoft.com/office/powerpoint/2010/main" val="155690598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lIns="91440" tIns="45720" rIns="91440" bIns="45720" anchor="t">
            <a:normAutofit/>
          </a:bodyPr>
          <a:lstStyle/>
          <a:p>
            <a:pPr marL="246380" indent="-246380"/>
            <a:r>
              <a:rPr lang="en-CA" sz="2000" dirty="0">
                <a:latin typeface="Calibri"/>
                <a:ea typeface="Calibri"/>
                <a:cs typeface="Gill Sans Light"/>
              </a:rPr>
              <a:t>Single-Item Loneliness (Radloff, 1977)</a:t>
            </a:r>
          </a:p>
          <a:p>
            <a:pPr marL="246380" indent="-246380"/>
            <a:r>
              <a:rPr lang="en-CA" sz="2000" dirty="0">
                <a:latin typeface="Calibri"/>
                <a:ea typeface="Calibri"/>
                <a:cs typeface="Gill Sans Light"/>
              </a:rPr>
              <a:t>UCLA Loneliness Scale (Hughes et al., 2004)  - 3 items</a:t>
            </a:r>
          </a:p>
          <a:p>
            <a:pPr marL="246380" indent="-246380"/>
            <a:r>
              <a:rPr lang="en-US" sz="2000" dirty="0">
                <a:latin typeface="Calibri"/>
                <a:ea typeface="Calibri"/>
                <a:cs typeface="Gill Sans Light"/>
              </a:rPr>
              <a:t>UK Campaign to End Loneliness Scale (UK Campaign to End Loneliness, 2015) </a:t>
            </a:r>
            <a:endParaRPr lang="en-US" sz="2000" dirty="0">
              <a:latin typeface="Calibri"/>
              <a:ea typeface="Calibri"/>
            </a:endParaRPr>
          </a:p>
          <a:p>
            <a:pPr marL="246380" indent="-246380"/>
            <a:r>
              <a:rPr lang="nl-NL" sz="2000" dirty="0">
                <a:latin typeface="Calibri"/>
                <a:ea typeface="Calibri"/>
                <a:cs typeface="Gill Sans Light"/>
              </a:rPr>
              <a:t>De Jong-Gierveld Loneliness Scale (De Jong Gierveld and Van Tilburg, 2006)</a:t>
            </a:r>
          </a:p>
          <a:p>
            <a:pPr marL="246380" indent="-246380"/>
            <a:r>
              <a:rPr lang="en-US" sz="2000" dirty="0">
                <a:latin typeface="Calibri"/>
                <a:ea typeface="Calibri"/>
                <a:cs typeface="Gill Sans Light"/>
              </a:rPr>
              <a:t>CARED Social Isolation and Loneliness Referral Tool (Newall &amp; </a:t>
            </a:r>
            <a:r>
              <a:rPr lang="en-US" sz="2000" err="1">
                <a:latin typeface="Calibri"/>
                <a:ea typeface="Calibri"/>
                <a:cs typeface="Gill Sans Light"/>
              </a:rPr>
              <a:t>Menec</a:t>
            </a:r>
            <a:r>
              <a:rPr lang="en-US" sz="2000" dirty="0">
                <a:latin typeface="Calibri"/>
                <a:ea typeface="Calibri"/>
                <a:cs typeface="Gill Sans Light"/>
              </a:rPr>
              <a:t>, 2023)</a:t>
            </a:r>
          </a:p>
          <a:p>
            <a:pPr marL="246380" indent="-246380"/>
            <a:r>
              <a:rPr lang="fr-FR" sz="2000" err="1">
                <a:latin typeface="Calibri"/>
                <a:ea typeface="Calibri"/>
                <a:cs typeface="Gill Sans Light"/>
              </a:rPr>
              <a:t>Lubben</a:t>
            </a:r>
            <a:r>
              <a:rPr lang="fr-FR" sz="2000" dirty="0">
                <a:latin typeface="Calibri"/>
                <a:ea typeface="Calibri"/>
                <a:cs typeface="Gill Sans Light"/>
              </a:rPr>
              <a:t> Social Isolation </a:t>
            </a:r>
            <a:r>
              <a:rPr lang="fr-FR" sz="2000" err="1">
                <a:latin typeface="Calibri"/>
                <a:ea typeface="Calibri"/>
                <a:cs typeface="Gill Sans Light"/>
              </a:rPr>
              <a:t>Scale</a:t>
            </a:r>
            <a:r>
              <a:rPr lang="fr-FR" sz="2000" dirty="0">
                <a:latin typeface="Calibri"/>
                <a:ea typeface="Calibri"/>
                <a:cs typeface="Gill Sans Light"/>
              </a:rPr>
              <a:t> (</a:t>
            </a:r>
            <a:r>
              <a:rPr lang="fr-FR" sz="2000" err="1">
                <a:latin typeface="Calibri"/>
                <a:ea typeface="Calibri"/>
                <a:cs typeface="Gill Sans Light"/>
              </a:rPr>
              <a:t>Lubben</a:t>
            </a:r>
            <a:r>
              <a:rPr lang="fr-FR" sz="2000" dirty="0">
                <a:latin typeface="Calibri"/>
                <a:ea typeface="Calibri"/>
                <a:cs typeface="Gill Sans Light"/>
              </a:rPr>
              <a:t> et al., 2006)</a:t>
            </a:r>
          </a:p>
          <a:p>
            <a:pPr marL="246380" indent="-246380"/>
            <a:r>
              <a:rPr lang="fr-FR" sz="2000" dirty="0">
                <a:latin typeface="Calibri"/>
                <a:ea typeface="Calibri"/>
                <a:cs typeface="Gill Sans Light"/>
              </a:rPr>
              <a:t>Structural Social Isolation </a:t>
            </a:r>
            <a:r>
              <a:rPr lang="fr-FR" sz="2000" err="1">
                <a:latin typeface="Calibri"/>
                <a:ea typeface="Calibri"/>
                <a:cs typeface="Gill Sans Light"/>
              </a:rPr>
              <a:t>Scale</a:t>
            </a:r>
            <a:r>
              <a:rPr lang="fr-FR" sz="2000" dirty="0">
                <a:latin typeface="Calibri"/>
                <a:ea typeface="Calibri"/>
                <a:cs typeface="Gill Sans Light"/>
              </a:rPr>
              <a:t> (</a:t>
            </a:r>
            <a:r>
              <a:rPr lang="fr-FR" sz="2000" err="1">
                <a:latin typeface="Calibri"/>
                <a:ea typeface="Calibri"/>
                <a:cs typeface="Gill Sans Light"/>
              </a:rPr>
              <a:t>Menec</a:t>
            </a:r>
            <a:r>
              <a:rPr lang="fr-FR" sz="2000" dirty="0">
                <a:latin typeface="Calibri"/>
                <a:ea typeface="Calibri"/>
                <a:cs typeface="Gill Sans Light"/>
              </a:rPr>
              <a:t> et al., 2019; Newall and </a:t>
            </a:r>
            <a:r>
              <a:rPr lang="fr-FR" sz="2000" err="1">
                <a:latin typeface="Calibri"/>
                <a:ea typeface="Calibri"/>
                <a:cs typeface="Gill Sans Light"/>
              </a:rPr>
              <a:t>Menec</a:t>
            </a:r>
            <a:r>
              <a:rPr lang="fr-FR" sz="2000" dirty="0">
                <a:latin typeface="Calibri"/>
                <a:ea typeface="Calibri"/>
                <a:cs typeface="Gill Sans Light"/>
              </a:rPr>
              <a:t> 2019b; </a:t>
            </a:r>
            <a:r>
              <a:rPr lang="fr-FR" sz="2000" err="1">
                <a:latin typeface="Calibri"/>
                <a:ea typeface="Calibri"/>
                <a:cs typeface="Gill Sans Light"/>
              </a:rPr>
              <a:t>Steptoe</a:t>
            </a:r>
            <a:r>
              <a:rPr lang="fr-FR" sz="2000" dirty="0">
                <a:latin typeface="Calibri"/>
                <a:ea typeface="Calibri"/>
                <a:cs typeface="Gill Sans Light"/>
              </a:rPr>
              <a:t> et al., 2013)</a:t>
            </a:r>
            <a:endParaRPr lang="en-CA" sz="2000">
              <a:latin typeface="Calibri"/>
              <a:ea typeface="Calibri"/>
              <a:cs typeface="Gill Sans Light"/>
            </a:endParaRPr>
          </a:p>
        </p:txBody>
      </p:sp>
      <p:sp>
        <p:nvSpPr>
          <p:cNvPr id="5" name="Title 4"/>
          <p:cNvSpPr>
            <a:spLocks noGrp="1"/>
          </p:cNvSpPr>
          <p:nvPr>
            <p:ph type="title"/>
          </p:nvPr>
        </p:nvSpPr>
        <p:spPr>
          <a:xfrm>
            <a:off x="1220660" y="640080"/>
            <a:ext cx="9747504" cy="1206500"/>
          </a:xfrm>
        </p:spPr>
        <p:txBody>
          <a:bodyPr lIns="91440" tIns="45720" rIns="91440" bIns="45720" anchor="t"/>
          <a:lstStyle/>
          <a:p>
            <a:pPr algn="ctr"/>
            <a:r>
              <a:rPr lang="en-US" sz="4000" dirty="0">
                <a:solidFill>
                  <a:schemeClr val="tx2">
                    <a:lumMod val="50000"/>
                  </a:schemeClr>
                </a:solidFill>
                <a:latin typeface="Calibri"/>
                <a:ea typeface="Calibri"/>
                <a:cs typeface="Calibri"/>
              </a:rPr>
              <a:t>Screening Tools</a:t>
            </a:r>
            <a:endParaRPr lang="en-CA" sz="4000" dirty="0">
              <a:solidFill>
                <a:schemeClr val="tx2">
                  <a:lumMod val="50000"/>
                </a:schemeClr>
              </a:solidFill>
              <a:latin typeface="Calibri"/>
              <a:ea typeface="Calibri"/>
              <a:cs typeface="Calibri"/>
            </a:endParaRPr>
          </a:p>
        </p:txBody>
      </p:sp>
    </p:spTree>
    <p:extLst>
      <p:ext uri="{BB962C8B-B14F-4D97-AF65-F5344CB8AC3E}">
        <p14:creationId xmlns:p14="http://schemas.microsoft.com/office/powerpoint/2010/main" val="21221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1919" y="957338"/>
            <a:ext cx="10425929" cy="5729592"/>
          </a:xfrm>
          <a:prstGeom prst="rect">
            <a:avLst/>
          </a:prstGeom>
        </p:spPr>
      </p:pic>
      <p:sp>
        <p:nvSpPr>
          <p:cNvPr id="2" name="Title 1"/>
          <p:cNvSpPr>
            <a:spLocks noGrp="1"/>
          </p:cNvSpPr>
          <p:nvPr>
            <p:ph type="title"/>
          </p:nvPr>
        </p:nvSpPr>
        <p:spPr>
          <a:xfrm>
            <a:off x="1081944" y="171450"/>
            <a:ext cx="9747504" cy="787400"/>
          </a:xfrm>
        </p:spPr>
        <p:txBody>
          <a:bodyPr lIns="91440" tIns="45720" rIns="91440" bIns="45720" anchor="t"/>
          <a:lstStyle/>
          <a:p>
            <a:pPr algn="ctr"/>
            <a:r>
              <a:rPr lang="en-US" sz="4000" dirty="0">
                <a:solidFill>
                  <a:schemeClr val="tx2">
                    <a:lumMod val="75000"/>
                  </a:schemeClr>
                </a:solidFill>
                <a:latin typeface="Calibri"/>
                <a:ea typeface="Calibri"/>
                <a:cs typeface="Calibri"/>
              </a:rPr>
              <a:t>Two Brief Loneliness Tools </a:t>
            </a:r>
            <a:endParaRPr lang="en-CA" sz="4000" dirty="0">
              <a:solidFill>
                <a:schemeClr val="tx2">
                  <a:lumMod val="75000"/>
                </a:schemeClr>
              </a:solidFill>
            </a:endParaRPr>
          </a:p>
        </p:txBody>
      </p:sp>
    </p:spTree>
    <p:extLst>
      <p:ext uri="{BB962C8B-B14F-4D97-AF65-F5344CB8AC3E}">
        <p14:creationId xmlns:p14="http://schemas.microsoft.com/office/powerpoint/2010/main" val="92756231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10091" y="2834548"/>
            <a:ext cx="9747504" cy="3709416"/>
          </a:xfrm>
        </p:spPr>
        <p:txBody>
          <a:bodyPr lIns="91440" tIns="45720" rIns="91440" bIns="45720" anchor="t">
            <a:normAutofit/>
          </a:bodyPr>
          <a:lstStyle/>
          <a:p>
            <a:pPr marL="246380" indent="-246380"/>
            <a:r>
              <a:rPr lang="en-US" sz="2400" dirty="0">
                <a:latin typeface="Calibri"/>
                <a:ea typeface="Calibri"/>
                <a:cs typeface="Gill Sans Light"/>
              </a:rPr>
              <a:t>When social isolation and loneliness is identified in older adults, it should be documented in the health record like other medical conditions and risk factors. Efforts should be made to collect data on social isolation and loneliness as important </a:t>
            </a:r>
            <a:r>
              <a:rPr lang="en-US" sz="2400" b="1" dirty="0">
                <a:latin typeface="Calibri"/>
                <a:ea typeface="Calibri"/>
                <a:cs typeface="Gill Sans Light"/>
              </a:rPr>
              <a:t>social determinants of health</a:t>
            </a:r>
            <a:r>
              <a:rPr lang="en-US" sz="2400" dirty="0">
                <a:latin typeface="Calibri"/>
                <a:ea typeface="Calibri"/>
                <a:cs typeface="Gill Sans Light"/>
              </a:rPr>
              <a:t>. Loneliness and social isolation may be considered </a:t>
            </a:r>
            <a:r>
              <a:rPr lang="en-US" sz="2400" b="1" dirty="0">
                <a:latin typeface="Calibri"/>
                <a:ea typeface="Calibri"/>
                <a:cs typeface="Gill Sans Light"/>
              </a:rPr>
              <a:t>“psychosocial vital signs” </a:t>
            </a:r>
            <a:r>
              <a:rPr lang="en-US" sz="2400" dirty="0">
                <a:latin typeface="Calibri"/>
                <a:ea typeface="Calibri"/>
                <a:cs typeface="Gill Sans Light"/>
              </a:rPr>
              <a:t>given their impact on health.</a:t>
            </a:r>
            <a:endParaRPr lang="en-CA" sz="2400">
              <a:latin typeface="Calibri"/>
              <a:ea typeface="Calibri"/>
              <a:cs typeface="Gill Sans Light"/>
            </a:endParaRPr>
          </a:p>
          <a:p>
            <a:pPr marL="0" indent="0">
              <a:buNone/>
            </a:pPr>
            <a:br>
              <a:rPr lang="en-US" sz="2400" dirty="0">
                <a:latin typeface="Calibri"/>
              </a:rPr>
            </a:br>
            <a:r>
              <a:rPr lang="en-US" sz="2400" dirty="0">
                <a:latin typeface="Calibri"/>
                <a:ea typeface="Calibri"/>
                <a:cs typeface="Gill Sans Light"/>
              </a:rPr>
              <a:t>	Consensus</a:t>
            </a:r>
            <a:br>
              <a:rPr lang="en-US" sz="2400" dirty="0"/>
            </a:br>
            <a:endParaRPr lang="en-CA" sz="2400" dirty="0"/>
          </a:p>
        </p:txBody>
      </p:sp>
      <p:sp>
        <p:nvSpPr>
          <p:cNvPr id="3" name="Title 2"/>
          <p:cNvSpPr>
            <a:spLocks noGrp="1"/>
          </p:cNvSpPr>
          <p:nvPr>
            <p:ph type="title"/>
          </p:nvPr>
        </p:nvSpPr>
        <p:spPr/>
        <p:txBody>
          <a:bodyPr lIns="91440" tIns="45720" rIns="91440" bIns="45720" anchor="t"/>
          <a:lstStyle/>
          <a:p>
            <a:r>
              <a:rPr lang="en-US" sz="2800" dirty="0">
                <a:solidFill>
                  <a:schemeClr val="tx2">
                    <a:lumMod val="75000"/>
                  </a:schemeClr>
                </a:solidFill>
                <a:latin typeface="Calibri"/>
                <a:ea typeface="Calibri"/>
                <a:cs typeface="Calibri"/>
              </a:rPr>
              <a:t>Recommendation #6</a:t>
            </a:r>
            <a:br>
              <a:rPr lang="en-US" sz="4000" dirty="0">
                <a:solidFill>
                  <a:schemeClr val="tx2">
                    <a:lumMod val="75000"/>
                  </a:schemeClr>
                </a:solidFill>
                <a:latin typeface="Calibri"/>
              </a:rPr>
            </a:br>
            <a:r>
              <a:rPr lang="en-US" sz="4000" dirty="0">
                <a:solidFill>
                  <a:schemeClr val="tx2">
                    <a:lumMod val="75000"/>
                  </a:schemeClr>
                </a:solidFill>
                <a:latin typeface="Calibri"/>
                <a:ea typeface="Calibri"/>
                <a:cs typeface="Calibri"/>
              </a:rPr>
              <a:t>Health Records</a:t>
            </a:r>
            <a:endParaRPr lang="en-CA" sz="4000" dirty="0">
              <a:solidFill>
                <a:schemeClr val="tx2">
                  <a:lumMod val="75000"/>
                </a:schemeClr>
              </a:solidFill>
              <a:latin typeface="Calibri"/>
              <a:ea typeface="Calibri"/>
              <a:cs typeface="Calibri"/>
            </a:endParaRPr>
          </a:p>
        </p:txBody>
      </p:sp>
    </p:spTree>
    <p:extLst>
      <p:ext uri="{BB962C8B-B14F-4D97-AF65-F5344CB8AC3E}">
        <p14:creationId xmlns:p14="http://schemas.microsoft.com/office/powerpoint/2010/main" val="197396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5F16-5DBF-33BD-76FF-64E02F5E6DC5}"/>
              </a:ext>
            </a:extLst>
          </p:cNvPr>
          <p:cNvSpPr>
            <a:spLocks noGrp="1"/>
          </p:cNvSpPr>
          <p:nvPr>
            <p:ph type="title"/>
          </p:nvPr>
        </p:nvSpPr>
        <p:spPr>
          <a:xfrm>
            <a:off x="4704678" y="482542"/>
            <a:ext cx="6675120" cy="384810"/>
          </a:xfrm>
        </p:spPr>
        <p:txBody>
          <a:bodyPr lIns="91440" tIns="45720" rIns="91440" bIns="45720" anchor="t"/>
          <a:lstStyle/>
          <a:p>
            <a:r>
              <a:rPr lang="en-CA" sz="2800" dirty="0">
                <a:latin typeface="Calibri"/>
                <a:ea typeface="Calibri Light"/>
                <a:cs typeface="Calibri Light"/>
              </a:rPr>
              <a:t>Recommendation #8</a:t>
            </a:r>
            <a:br>
              <a:rPr lang="en-CA" sz="4000" dirty="0">
                <a:latin typeface="Calibri"/>
                <a:ea typeface="Calibri Light"/>
                <a:cs typeface="Calibri Light"/>
              </a:rPr>
            </a:br>
            <a:r>
              <a:rPr lang="en-CA" sz="3600" dirty="0">
                <a:latin typeface="Calibri"/>
                <a:ea typeface="Calibri Light"/>
                <a:cs typeface="Calibri Light"/>
              </a:rPr>
              <a:t>Interventions: Overall Approach</a:t>
            </a:r>
            <a:br>
              <a:rPr lang="en-CA" sz="3600" dirty="0">
                <a:latin typeface="Calibri"/>
                <a:ea typeface="Calibri Light"/>
                <a:cs typeface="Calibri Light"/>
              </a:rPr>
            </a:br>
            <a:br>
              <a:rPr lang="en-CA" sz="3600" dirty="0">
                <a:latin typeface="Calibri"/>
                <a:ea typeface="Calibri Light"/>
                <a:cs typeface="Calibri Light"/>
              </a:rPr>
            </a:br>
            <a:br>
              <a:rPr lang="en-CA" sz="3600" dirty="0">
                <a:latin typeface="Calibri Light"/>
                <a:ea typeface="Calibri Light"/>
                <a:cs typeface="Calibri Light"/>
              </a:rPr>
            </a:br>
            <a:br>
              <a:rPr lang="en-CA" sz="3600" dirty="0">
                <a:latin typeface="Calibri Light"/>
                <a:ea typeface="Calibri Light"/>
                <a:cs typeface="Calibri Light"/>
              </a:rPr>
            </a:br>
            <a:br>
              <a:rPr lang="en-CA" sz="3600" dirty="0">
                <a:latin typeface="Calibri Light"/>
                <a:ea typeface="Calibri Light"/>
                <a:cs typeface="Calibri Light"/>
              </a:rPr>
            </a:br>
            <a:br>
              <a:rPr lang="en-CA" sz="3600" dirty="0">
                <a:latin typeface="Calibri Light"/>
                <a:ea typeface="Calibri Light"/>
                <a:cs typeface="Calibri Light"/>
              </a:rPr>
            </a:br>
            <a:br>
              <a:rPr lang="en-CA" sz="3600" dirty="0">
                <a:latin typeface="Calibri Light"/>
                <a:ea typeface="Calibri Light"/>
                <a:cs typeface="Calibri Light"/>
              </a:rPr>
            </a:br>
            <a:br>
              <a:rPr lang="en-CA" sz="3600" dirty="0">
                <a:latin typeface="Calibri Light"/>
                <a:ea typeface="Calibri Light"/>
                <a:cs typeface="Calibri Light"/>
              </a:rPr>
            </a:br>
            <a:br>
              <a:rPr lang="en-CA" sz="3600" dirty="0">
                <a:latin typeface="Calibri Light"/>
                <a:ea typeface="Calibri Light"/>
                <a:cs typeface="Calibri Light"/>
              </a:rPr>
            </a:br>
            <a:r>
              <a:rPr lang="en-CA" sz="3600" dirty="0">
                <a:latin typeface="Calibri Light"/>
                <a:ea typeface="Calibri Light"/>
                <a:cs typeface="Calibri Light"/>
              </a:rPr>
              <a:t>	</a:t>
            </a:r>
            <a:r>
              <a:rPr lang="en-CA" sz="2000" dirty="0">
                <a:latin typeface="Calibri Light"/>
                <a:ea typeface="Calibri Light"/>
                <a:cs typeface="Calibri Light"/>
              </a:rPr>
              <a:t>Consensus</a:t>
            </a:r>
            <a:br>
              <a:rPr lang="en-CA" sz="4000" dirty="0">
                <a:latin typeface="Calibri Light"/>
                <a:ea typeface="Calibri Light"/>
                <a:cs typeface="Calibri Light"/>
              </a:rPr>
            </a:br>
            <a:br>
              <a:rPr lang="en-CA" dirty="0"/>
            </a:br>
            <a:endParaRPr lang="en-US" dirty="0"/>
          </a:p>
        </p:txBody>
      </p:sp>
      <p:sp>
        <p:nvSpPr>
          <p:cNvPr id="3" name="Text Placeholder 2">
            <a:extLst>
              <a:ext uri="{FF2B5EF4-FFF2-40B4-BE49-F238E27FC236}">
                <a16:creationId xmlns:a16="http://schemas.microsoft.com/office/drawing/2014/main" id="{CF89C3E0-50FE-67E4-4770-D482B126A01C}"/>
              </a:ext>
            </a:extLst>
          </p:cNvPr>
          <p:cNvSpPr>
            <a:spLocks noGrp="1"/>
          </p:cNvSpPr>
          <p:nvPr>
            <p:ph type="body" idx="1"/>
          </p:nvPr>
        </p:nvSpPr>
        <p:spPr>
          <a:xfrm>
            <a:off x="4341812" y="2105024"/>
            <a:ext cx="6851462" cy="3200401"/>
          </a:xfrm>
        </p:spPr>
        <p:txBody>
          <a:bodyPr lIns="91440" tIns="45720" rIns="91440" bIns="45720" anchor="b">
            <a:normAutofit/>
          </a:bodyPr>
          <a:lstStyle/>
          <a:p>
            <a:endParaRPr lang="en-US" sz="3200" dirty="0">
              <a:latin typeface="DM Sans 14pt"/>
              <a:ea typeface="Calibri Light"/>
              <a:cs typeface="Gill Sans Light"/>
            </a:endParaRPr>
          </a:p>
          <a:p>
            <a:endParaRPr lang="en-US" sz="3200" dirty="0">
              <a:ea typeface="Calibri Light"/>
            </a:endParaRPr>
          </a:p>
          <a:p>
            <a:endParaRPr lang="en-US" sz="3200" dirty="0">
              <a:latin typeface="DM Sans 14pt"/>
              <a:ea typeface="Calibri Light"/>
              <a:cs typeface="Gill Sans Light"/>
            </a:endParaRPr>
          </a:p>
          <a:p>
            <a:endParaRPr lang="en-US" sz="3200" dirty="0">
              <a:ea typeface="Calibri Light"/>
            </a:endParaRPr>
          </a:p>
          <a:p>
            <a:endParaRPr lang="en-US" sz="3200" dirty="0">
              <a:latin typeface="DM Sans 14pt"/>
              <a:ea typeface="Calibri Light"/>
              <a:cs typeface="Gill Sans Light"/>
            </a:endParaRPr>
          </a:p>
          <a:p>
            <a:endParaRPr lang="en-US" sz="3200" dirty="0">
              <a:latin typeface="DM Sans 14pt"/>
              <a:ea typeface="Calibri Light"/>
              <a:cs typeface="Gill Sans Light"/>
            </a:endParaRPr>
          </a:p>
          <a:p>
            <a:endParaRPr lang="en-US" sz="3200" dirty="0">
              <a:latin typeface="DM Sans 14pt"/>
              <a:ea typeface="Calibri Light"/>
              <a:cs typeface="Gill Sans Light"/>
            </a:endParaRPr>
          </a:p>
          <a:p>
            <a:endParaRPr lang="en-US" sz="3200" dirty="0">
              <a:ea typeface="Calibri Light"/>
            </a:endParaRPr>
          </a:p>
          <a:p>
            <a:endParaRPr lang="en-US" sz="3200" dirty="0">
              <a:latin typeface="DM Sans 14pt"/>
              <a:ea typeface="Calibri Light"/>
            </a:endParaRPr>
          </a:p>
          <a:p>
            <a:endParaRPr lang="en-US" sz="3200" dirty="0">
              <a:latin typeface="Calibri Light"/>
              <a:ea typeface="Calibri Light"/>
            </a:endParaRPr>
          </a:p>
          <a:p>
            <a:pPr>
              <a:lnSpc>
                <a:spcPct val="110000"/>
              </a:lnSpc>
            </a:pPr>
            <a:endParaRPr lang="en-US" sz="3200" dirty="0"/>
          </a:p>
        </p:txBody>
      </p:sp>
      <p:sp>
        <p:nvSpPr>
          <p:cNvPr id="6" name="Rectangle 5">
            <a:extLst>
              <a:ext uri="{FF2B5EF4-FFF2-40B4-BE49-F238E27FC236}">
                <a16:creationId xmlns:a16="http://schemas.microsoft.com/office/drawing/2014/main" id="{38983A5F-8F65-87D1-93A9-03F12879B4A1}"/>
              </a:ext>
            </a:extLst>
          </p:cNvPr>
          <p:cNvSpPr/>
          <p:nvPr/>
        </p:nvSpPr>
        <p:spPr>
          <a:xfrm>
            <a:off x="4494212" y="1676400"/>
            <a:ext cx="1143000" cy="76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0D3D3"/>
              </a:solidFill>
              <a:effectLst/>
              <a:uLnTx/>
              <a:uFillTx/>
              <a:latin typeface="Calibri" panose="020F0502020204030204"/>
              <a:ea typeface="+mn-ea"/>
              <a:cs typeface="+mn-cs"/>
            </a:endParaRPr>
          </a:p>
        </p:txBody>
      </p:sp>
      <p:pic>
        <p:nvPicPr>
          <p:cNvPr id="5" name="Picture 4" descr="A doctor holding a patient&amp;#39;s hand&#10;&#10;Description automatically generated">
            <a:extLst>
              <a:ext uri="{FF2B5EF4-FFF2-40B4-BE49-F238E27FC236}">
                <a16:creationId xmlns:a16="http://schemas.microsoft.com/office/drawing/2014/main" id="{13231108-7EC7-5133-DA6E-1BCA0C3BDD45}"/>
              </a:ext>
            </a:extLst>
          </p:cNvPr>
          <p:cNvPicPr>
            <a:picLocks noChangeAspect="1"/>
          </p:cNvPicPr>
          <p:nvPr/>
        </p:nvPicPr>
        <p:blipFill>
          <a:blip r:embed="rId2"/>
          <a:stretch>
            <a:fillRect/>
          </a:stretch>
        </p:blipFill>
        <p:spPr>
          <a:xfrm>
            <a:off x="-2380" y="2441"/>
            <a:ext cx="3051968" cy="2014418"/>
          </a:xfrm>
          <a:prstGeom prst="rect">
            <a:avLst/>
          </a:prstGeom>
        </p:spPr>
      </p:pic>
      <p:pic>
        <p:nvPicPr>
          <p:cNvPr id="7" name="Picture 6"/>
          <p:cNvPicPr>
            <a:picLocks noChangeAspect="1"/>
          </p:cNvPicPr>
          <p:nvPr/>
        </p:nvPicPr>
        <p:blipFill>
          <a:blip r:embed="rId3"/>
          <a:stretch>
            <a:fillRect/>
          </a:stretch>
        </p:blipFill>
        <p:spPr>
          <a:xfrm>
            <a:off x="4704678" y="2016859"/>
            <a:ext cx="5949387" cy="3467819"/>
          </a:xfrm>
          <a:prstGeom prst="rect">
            <a:avLst/>
          </a:prstGeom>
        </p:spPr>
      </p:pic>
    </p:spTree>
    <p:extLst>
      <p:ext uri="{BB962C8B-B14F-4D97-AF65-F5344CB8AC3E}">
        <p14:creationId xmlns:p14="http://schemas.microsoft.com/office/powerpoint/2010/main" val="263832489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841280" y="2636061"/>
            <a:ext cx="9747504" cy="3709416"/>
          </a:xfrm>
        </p:spPr>
        <p:txBody>
          <a:bodyPr lIns="91440" tIns="45720" rIns="91440" bIns="45720" anchor="t">
            <a:normAutofit fontScale="92500"/>
          </a:bodyPr>
          <a:lstStyle/>
          <a:p>
            <a:pPr marL="246380" indent="-246380"/>
            <a:r>
              <a:rPr lang="en-US" sz="2400" dirty="0">
                <a:latin typeface="Calibri"/>
                <a:ea typeface="Calibri"/>
                <a:cs typeface="Gill Sans Light"/>
              </a:rPr>
              <a:t>Social Prescribing should be considered to manage or alleviate social isolation &amp; loneliness</a:t>
            </a:r>
          </a:p>
          <a:p>
            <a:pPr marL="246380" indent="-246380"/>
            <a:r>
              <a:rPr lang="en-US" sz="2400" dirty="0">
                <a:latin typeface="Calibri"/>
                <a:ea typeface="Calibri"/>
                <a:cs typeface="Gill Sans Light"/>
              </a:rPr>
              <a:t>Consider a stepped-care approach</a:t>
            </a:r>
          </a:p>
          <a:p>
            <a:pPr marL="246380" indent="-246380"/>
            <a:r>
              <a:rPr lang="en-US" sz="2400" dirty="0">
                <a:latin typeface="Calibri"/>
                <a:ea typeface="Calibri"/>
                <a:cs typeface="Gill Sans Light"/>
              </a:rPr>
              <a:t>Link workers or system navigators can play an important role</a:t>
            </a:r>
          </a:p>
          <a:p>
            <a:pPr marL="246380" indent="-246380"/>
            <a:r>
              <a:rPr lang="en-US" sz="2400" dirty="0">
                <a:latin typeface="Calibri"/>
                <a:ea typeface="Calibri"/>
                <a:cs typeface="Gill Sans Light"/>
              </a:rPr>
              <a:t>Organizations should consider developing social prescribing strategies or teams</a:t>
            </a:r>
          </a:p>
          <a:p>
            <a:pPr marL="246380" indent="-246380"/>
            <a:r>
              <a:rPr lang="en-US" sz="2400" dirty="0">
                <a:latin typeface="Calibri"/>
                <a:ea typeface="Calibri"/>
                <a:cs typeface="Gill Sans Light"/>
              </a:rPr>
              <a:t>Community organizations should consider developing relationships or partnerships with clinical organizations</a:t>
            </a:r>
            <a:br>
              <a:rPr lang="en-US" sz="2400" dirty="0">
                <a:latin typeface="Calibri"/>
              </a:rPr>
            </a:br>
            <a:br>
              <a:rPr lang="en-US" sz="2400" dirty="0">
                <a:latin typeface="Calibri"/>
              </a:rPr>
            </a:br>
            <a:r>
              <a:rPr lang="en-US" b="1" dirty="0">
                <a:latin typeface="Calibri"/>
                <a:ea typeface="Calibri"/>
                <a:cs typeface="Gill Sans Light"/>
              </a:rPr>
              <a:t>GRADE:</a:t>
            </a:r>
            <a:r>
              <a:rPr lang="en-US" dirty="0">
                <a:latin typeface="Calibri"/>
                <a:ea typeface="Calibri"/>
                <a:cs typeface="Gill Sans Light"/>
              </a:rPr>
              <a:t> Evidence: Moderate; Strength: Strong</a:t>
            </a:r>
            <a:endParaRPr lang="en-CA">
              <a:latin typeface="Calibri"/>
              <a:ea typeface="Calibri"/>
              <a:cs typeface="Gill Sans Light"/>
            </a:endParaRPr>
          </a:p>
          <a:p>
            <a:endParaRPr lang="en-CA" sz="2400" dirty="0"/>
          </a:p>
        </p:txBody>
      </p:sp>
      <p:sp>
        <p:nvSpPr>
          <p:cNvPr id="2" name="Title 1">
            <a:extLst>
              <a:ext uri="{FF2B5EF4-FFF2-40B4-BE49-F238E27FC236}">
                <a16:creationId xmlns:a16="http://schemas.microsoft.com/office/drawing/2014/main" id="{C6545F16-5DBF-33BD-76FF-64E02F5E6DC5}"/>
              </a:ext>
            </a:extLst>
          </p:cNvPr>
          <p:cNvSpPr>
            <a:spLocks noGrp="1"/>
          </p:cNvSpPr>
          <p:nvPr>
            <p:ph type="title"/>
          </p:nvPr>
        </p:nvSpPr>
        <p:spPr>
          <a:xfrm>
            <a:off x="361824" y="283183"/>
            <a:ext cx="9747504" cy="1625600"/>
          </a:xfrm>
        </p:spPr>
        <p:txBody>
          <a:bodyPr lIns="91440" tIns="45720" rIns="91440" bIns="45720" anchor="t"/>
          <a:lstStyle/>
          <a:p>
            <a:r>
              <a:rPr lang="en-CA" sz="2800" dirty="0">
                <a:solidFill>
                  <a:schemeClr val="tx2">
                    <a:lumMod val="75000"/>
                  </a:schemeClr>
                </a:solidFill>
                <a:latin typeface="Calibri"/>
                <a:ea typeface="Calibri Light"/>
                <a:cs typeface="Calibri Light"/>
              </a:rPr>
              <a:t>Recommendation #9</a:t>
            </a:r>
            <a:br>
              <a:rPr lang="en-CA" sz="4000" dirty="0">
                <a:solidFill>
                  <a:schemeClr val="tx2">
                    <a:lumMod val="75000"/>
                  </a:schemeClr>
                </a:solidFill>
                <a:latin typeface="Calibri"/>
                <a:ea typeface="Calibri Light"/>
                <a:cs typeface="Calibri Light"/>
              </a:rPr>
            </a:br>
            <a:r>
              <a:rPr lang="en-CA" sz="4000" dirty="0">
                <a:solidFill>
                  <a:schemeClr val="tx2">
                    <a:lumMod val="75000"/>
                  </a:schemeClr>
                </a:solidFill>
                <a:latin typeface="Calibri"/>
                <a:ea typeface="Calibri Light"/>
                <a:cs typeface="Calibri Light"/>
              </a:rPr>
              <a:t>Social Prescribing</a:t>
            </a:r>
            <a:br>
              <a:rPr lang="en-CA" sz="4400" dirty="0"/>
            </a:br>
            <a:endParaRPr lang="en-US" sz="4400" dirty="0"/>
          </a:p>
        </p:txBody>
      </p:sp>
      <p:sp>
        <p:nvSpPr>
          <p:cNvPr id="3" name="Text Placeholder 2">
            <a:extLst>
              <a:ext uri="{FF2B5EF4-FFF2-40B4-BE49-F238E27FC236}">
                <a16:creationId xmlns:a16="http://schemas.microsoft.com/office/drawing/2014/main" id="{CF89C3E0-50FE-67E4-4770-D482B126A01C}"/>
              </a:ext>
            </a:extLst>
          </p:cNvPr>
          <p:cNvSpPr>
            <a:spLocks noGrp="1"/>
          </p:cNvSpPr>
          <p:nvPr>
            <p:ph type="body" idx="4294967295"/>
          </p:nvPr>
        </p:nvSpPr>
        <p:spPr>
          <a:xfrm>
            <a:off x="6203950" y="2105025"/>
            <a:ext cx="5984875" cy="2809875"/>
          </a:xfrm>
          <a:prstGeom prst="rect">
            <a:avLst/>
          </a:prstGeom>
        </p:spPr>
        <p:txBody>
          <a:bodyPr lIns="91440" tIns="45720" rIns="91440" bIns="45720" anchor="b">
            <a:normAutofit/>
          </a:bodyPr>
          <a:lstStyle/>
          <a:p>
            <a:endParaRPr lang="en-US" sz="3200" dirty="0">
              <a:latin typeface="Calibri Light"/>
              <a:ea typeface="Calibri Light"/>
            </a:endParaRPr>
          </a:p>
          <a:p>
            <a:pPr>
              <a:lnSpc>
                <a:spcPct val="110000"/>
              </a:lnSpc>
            </a:pPr>
            <a:endParaRPr lang="en-US" sz="3200" dirty="0"/>
          </a:p>
        </p:txBody>
      </p:sp>
      <p:sp>
        <p:nvSpPr>
          <p:cNvPr id="4" name="TextBox 3">
            <a:extLst>
              <a:ext uri="{FF2B5EF4-FFF2-40B4-BE49-F238E27FC236}">
                <a16:creationId xmlns:a16="http://schemas.microsoft.com/office/drawing/2014/main" id="{3E84AD1C-C30E-8F46-FCA0-3574CF0CA517}"/>
              </a:ext>
            </a:extLst>
          </p:cNvPr>
          <p:cNvSpPr txBox="1"/>
          <p:nvPr/>
        </p:nvSpPr>
        <p:spPr>
          <a:xfrm>
            <a:off x="4494272" y="2190750"/>
            <a:ext cx="41620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accent4"/>
                </a:solidFill>
              </a:rPr>
              <a:t> </a:t>
            </a:r>
          </a:p>
        </p:txBody>
      </p:sp>
      <p:pic>
        <p:nvPicPr>
          <p:cNvPr id="1026" name="Picture 2" descr="https://seniorscouncil.net/wp-content/uploads/2023/06/Social-Prescribing-Postcard-V1.1-2-1-300x17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897" y="126460"/>
            <a:ext cx="3931117" cy="22276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5359362" y="836509"/>
            <a:ext cx="2670470" cy="644192"/>
          </a:xfrm>
          <a:prstGeom prst="rect">
            <a:avLst/>
          </a:prstGeom>
        </p:spPr>
      </p:pic>
    </p:spTree>
    <p:extLst>
      <p:ext uri="{BB962C8B-B14F-4D97-AF65-F5344CB8AC3E}">
        <p14:creationId xmlns:p14="http://schemas.microsoft.com/office/powerpoint/2010/main" val="112116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407897" y="3024703"/>
            <a:ext cx="9499919" cy="2985516"/>
          </a:xfrm>
        </p:spPr>
        <p:txBody>
          <a:bodyPr>
            <a:normAutofit/>
          </a:bodyPr>
          <a:lstStyle/>
          <a:p>
            <a:r>
              <a:rPr lang="en-US" sz="2400" dirty="0"/>
              <a:t>HCSSPs should support, encourage and empower individuals to engage at </a:t>
            </a:r>
            <a:r>
              <a:rPr lang="en-US" sz="2400" b="1" dirty="0"/>
              <a:t>their optimal level </a:t>
            </a:r>
            <a:r>
              <a:rPr lang="en-US" sz="2400" dirty="0"/>
              <a:t>of social activity.</a:t>
            </a:r>
            <a:br>
              <a:rPr lang="en-US" sz="2400" dirty="0"/>
            </a:br>
            <a:br>
              <a:rPr lang="en-US" sz="2400" dirty="0"/>
            </a:br>
            <a:r>
              <a:rPr lang="en-US" b="1" dirty="0"/>
              <a:t>GRADE:</a:t>
            </a:r>
            <a:r>
              <a:rPr lang="en-US" dirty="0"/>
              <a:t> Evidence: Moderate; Strength: Strong</a:t>
            </a:r>
            <a:endParaRPr lang="en-CA" dirty="0"/>
          </a:p>
          <a:p>
            <a:pPr marL="0" indent="0">
              <a:buNone/>
            </a:pPr>
            <a:br>
              <a:rPr lang="en-US" sz="2400" dirty="0"/>
            </a:br>
            <a:endParaRPr lang="en-CA" sz="2400" dirty="0"/>
          </a:p>
        </p:txBody>
      </p:sp>
      <p:sp>
        <p:nvSpPr>
          <p:cNvPr id="3" name="Title 2"/>
          <p:cNvSpPr>
            <a:spLocks noGrp="1"/>
          </p:cNvSpPr>
          <p:nvPr>
            <p:ph type="title"/>
          </p:nvPr>
        </p:nvSpPr>
        <p:spPr>
          <a:xfrm>
            <a:off x="1220660" y="630352"/>
            <a:ext cx="8423874" cy="1625600"/>
          </a:xfrm>
        </p:spPr>
        <p:txBody>
          <a:bodyPr lIns="91440" tIns="45720" rIns="91440" bIns="45720" anchor="t"/>
          <a:lstStyle/>
          <a:p>
            <a:r>
              <a:rPr lang="en-US" sz="2800" dirty="0">
                <a:solidFill>
                  <a:schemeClr val="tx2">
                    <a:lumMod val="75000"/>
                  </a:schemeClr>
                </a:solidFill>
                <a:latin typeface="Calibri"/>
                <a:ea typeface="Calibri"/>
                <a:cs typeface="Calibri"/>
              </a:rPr>
              <a:t>Recommendation #10</a:t>
            </a:r>
            <a:br>
              <a:rPr lang="en-US" sz="2800" dirty="0">
                <a:latin typeface="Calibri"/>
              </a:rPr>
            </a:br>
            <a:r>
              <a:rPr lang="en-US" sz="4000" dirty="0">
                <a:solidFill>
                  <a:schemeClr val="tx2">
                    <a:lumMod val="75000"/>
                  </a:schemeClr>
                </a:solidFill>
                <a:latin typeface="Calibri"/>
                <a:ea typeface="Calibri"/>
                <a:cs typeface="Calibri"/>
              </a:rPr>
              <a:t>Social Activity</a:t>
            </a:r>
            <a:endParaRPr lang="en-CA" sz="4000" dirty="0">
              <a:solidFill>
                <a:schemeClr val="tx2">
                  <a:lumMod val="75000"/>
                </a:schemeClr>
              </a:solidFill>
              <a:latin typeface="Calibri"/>
              <a:ea typeface="Calibri"/>
              <a:cs typeface="Calibri"/>
            </a:endParaRPr>
          </a:p>
        </p:txBody>
      </p:sp>
      <p:pic>
        <p:nvPicPr>
          <p:cNvPr id="4" name="Picture Placeholder 7" descr="A person and person sitting on a bus&#10;&#10;Description automatically generated">
            <a:extLst>
              <a:ext uri="{FF2B5EF4-FFF2-40B4-BE49-F238E27FC236}">
                <a16:creationId xmlns:a16="http://schemas.microsoft.com/office/drawing/2014/main" id="{DF9666C3-6129-3EDD-D6D7-E8C90331A5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659" r="14829"/>
          <a:stretch/>
        </p:blipFill>
        <p:spPr>
          <a:xfrm>
            <a:off x="9907815" y="87549"/>
            <a:ext cx="2198723" cy="3531140"/>
          </a:xfrm>
          <a:prstGeom prst="rect">
            <a:avLst/>
          </a:prstGeom>
        </p:spPr>
      </p:pic>
    </p:spTree>
    <p:extLst>
      <p:ext uri="{BB962C8B-B14F-4D97-AF65-F5344CB8AC3E}">
        <p14:creationId xmlns:p14="http://schemas.microsoft.com/office/powerpoint/2010/main" val="134523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E2497-83EA-F7C7-1EEF-FB75B331A2A5}"/>
              </a:ext>
            </a:extLst>
          </p:cNvPr>
          <p:cNvSpPr>
            <a:spLocks noGrp="1"/>
          </p:cNvSpPr>
          <p:nvPr>
            <p:ph type="title"/>
          </p:nvPr>
        </p:nvSpPr>
        <p:spPr>
          <a:xfrm>
            <a:off x="3907422" y="370607"/>
            <a:ext cx="4384428" cy="719016"/>
          </a:xfrm>
        </p:spPr>
        <p:txBody>
          <a:bodyPr lIns="91440" tIns="45720" rIns="91440" bIns="45720" anchor="t">
            <a:noAutofit/>
          </a:bodyPr>
          <a:lstStyle/>
          <a:p>
            <a:r>
              <a:rPr lang="en-US" b="1" dirty="0">
                <a:solidFill>
                  <a:schemeClr val="tx2">
                    <a:lumMod val="75000"/>
                  </a:schemeClr>
                </a:solidFill>
                <a:latin typeface="Calibri"/>
                <a:cs typeface="Calibri"/>
              </a:rPr>
              <a:t>OUR PANELISTS</a:t>
            </a:r>
            <a:r>
              <a:rPr lang="en-US" b="1" dirty="0">
                <a:latin typeface="Calibri"/>
                <a:cs typeface="Calibri"/>
              </a:rPr>
              <a:t> </a:t>
            </a:r>
          </a:p>
        </p:txBody>
      </p:sp>
      <p:sp>
        <p:nvSpPr>
          <p:cNvPr id="3" name="Text Placeholder 2">
            <a:extLst>
              <a:ext uri="{FF2B5EF4-FFF2-40B4-BE49-F238E27FC236}">
                <a16:creationId xmlns:a16="http://schemas.microsoft.com/office/drawing/2014/main" id="{D4F73766-021C-D8FF-1546-CCF087AC2629}"/>
              </a:ext>
            </a:extLst>
          </p:cNvPr>
          <p:cNvSpPr>
            <a:spLocks noGrp="1"/>
          </p:cNvSpPr>
          <p:nvPr>
            <p:ph type="body" idx="1"/>
          </p:nvPr>
        </p:nvSpPr>
        <p:spPr>
          <a:xfrm>
            <a:off x="4563523" y="1347105"/>
            <a:ext cx="6689322" cy="4593311"/>
          </a:xfrm>
        </p:spPr>
        <p:txBody>
          <a:bodyPr lIns="91440" tIns="45720" rIns="91440" bIns="45720" anchor="t">
            <a:noAutofit/>
          </a:bodyPr>
          <a:lstStyle/>
          <a:p>
            <a:pPr algn="ctr"/>
            <a:r>
              <a:rPr lang="en-US" b="1" dirty="0">
                <a:solidFill>
                  <a:schemeClr val="tx1"/>
                </a:solidFill>
                <a:latin typeface="Calibri"/>
                <a:cs typeface="Gill Sans Light"/>
              </a:rPr>
              <a:t>Dr. David Conn</a:t>
            </a:r>
            <a:endParaRPr lang="en-US" dirty="0">
              <a:solidFill>
                <a:schemeClr val="tx1"/>
              </a:solidFill>
              <a:latin typeface="Calibri"/>
            </a:endParaRPr>
          </a:p>
          <a:p>
            <a:pPr algn="ctr"/>
            <a:endParaRPr lang="en-US" sz="2000" dirty="0">
              <a:solidFill>
                <a:srgbClr val="000000"/>
              </a:solidFill>
              <a:latin typeface="Calibri"/>
              <a:cs typeface="Times New Roman"/>
            </a:endParaRPr>
          </a:p>
          <a:p>
            <a:pPr algn="ctr"/>
            <a:r>
              <a:rPr lang="en-US" sz="2000" dirty="0">
                <a:solidFill>
                  <a:srgbClr val="000000"/>
                </a:solidFill>
                <a:latin typeface="Calibri"/>
                <a:cs typeface="Times New Roman"/>
              </a:rPr>
              <a:t>MB, </a:t>
            </a:r>
            <a:r>
              <a:rPr lang="en-US" sz="2000" dirty="0" err="1">
                <a:solidFill>
                  <a:srgbClr val="000000"/>
                </a:solidFill>
                <a:latin typeface="Calibri"/>
                <a:cs typeface="Times New Roman"/>
              </a:rPr>
              <a:t>BCh</a:t>
            </a:r>
            <a:r>
              <a:rPr lang="en-US" sz="2000" dirty="0">
                <a:solidFill>
                  <a:srgbClr val="000000"/>
                </a:solidFill>
                <a:latin typeface="Calibri"/>
                <a:cs typeface="Times New Roman"/>
              </a:rPr>
              <a:t>, BAO, FRCPC</a:t>
            </a:r>
            <a:endParaRPr lang="en-US" sz="2000" dirty="0">
              <a:latin typeface="Calibri"/>
            </a:endParaRPr>
          </a:p>
          <a:p>
            <a:pPr algn="ctr"/>
            <a:endParaRPr lang="en-US" sz="2000" dirty="0">
              <a:solidFill>
                <a:srgbClr val="000000"/>
              </a:solidFill>
              <a:latin typeface="Calibri"/>
              <a:cs typeface="Times New Roman"/>
            </a:endParaRPr>
          </a:p>
          <a:p>
            <a:pPr algn="ctr"/>
            <a:r>
              <a:rPr lang="en-US" sz="2000" dirty="0">
                <a:solidFill>
                  <a:srgbClr val="000000"/>
                </a:solidFill>
                <a:latin typeface="Calibri"/>
                <a:cs typeface="Times New Roman"/>
              </a:rPr>
              <a:t>   Executive VP, Education and Chief Academic Officer,</a:t>
            </a:r>
            <a:endParaRPr lang="en-US" sz="2000" dirty="0">
              <a:latin typeface="Calibri"/>
            </a:endParaRPr>
          </a:p>
          <a:p>
            <a:pPr algn="ctr"/>
            <a:r>
              <a:rPr lang="en-US" sz="2000" dirty="0">
                <a:solidFill>
                  <a:srgbClr val="000000"/>
                </a:solidFill>
                <a:latin typeface="Calibri"/>
                <a:cs typeface="Times New Roman"/>
              </a:rPr>
              <a:t>    Baycrest Academy for Research &amp; Education </a:t>
            </a:r>
            <a:br>
              <a:rPr lang="en-US" sz="2000" dirty="0">
                <a:solidFill>
                  <a:srgbClr val="000000"/>
                </a:solidFill>
                <a:latin typeface="Calibri"/>
                <a:cs typeface="Times New Roman"/>
              </a:rPr>
            </a:br>
            <a:r>
              <a:rPr lang="en-US" sz="2000" dirty="0">
                <a:solidFill>
                  <a:srgbClr val="000000"/>
                </a:solidFill>
                <a:latin typeface="Calibri"/>
                <a:cs typeface="Times New Roman"/>
              </a:rPr>
              <a:t>   </a:t>
            </a:r>
            <a:r>
              <a:rPr lang="en-US" sz="2000" dirty="0">
                <a:solidFill>
                  <a:srgbClr val="000000"/>
                </a:solidFill>
                <a:latin typeface="Calibri"/>
                <a:cs typeface="Segoe UI"/>
              </a:rPr>
              <a:t>                    Professor, Department of Psychiatry,                         </a:t>
            </a:r>
            <a:br>
              <a:rPr lang="en-US" sz="2000" dirty="0">
                <a:solidFill>
                  <a:srgbClr val="000000"/>
                </a:solidFill>
                <a:latin typeface="Calibri"/>
                <a:cs typeface="Segoe UI"/>
              </a:rPr>
            </a:br>
            <a:r>
              <a:rPr lang="en-US" sz="2000" dirty="0">
                <a:solidFill>
                  <a:srgbClr val="000000"/>
                </a:solidFill>
                <a:latin typeface="Calibri"/>
                <a:cs typeface="Segoe UI"/>
              </a:rPr>
              <a:t> University of Toronto</a:t>
            </a:r>
            <a:endParaRPr lang="en-US" sz="2000" dirty="0">
              <a:solidFill>
                <a:srgbClr val="735BBD"/>
              </a:solidFill>
              <a:latin typeface="Calibri"/>
            </a:endParaRPr>
          </a:p>
          <a:p>
            <a:pPr algn="ctr"/>
            <a:endParaRPr lang="en-US" sz="2000" dirty="0">
              <a:solidFill>
                <a:schemeClr val="tx1"/>
              </a:solidFill>
              <a:latin typeface="Calibri"/>
              <a:ea typeface="Calibri"/>
              <a:cs typeface="Calibri"/>
            </a:endParaRPr>
          </a:p>
          <a:p>
            <a:pPr algn="ctr"/>
            <a:r>
              <a:rPr lang="en-US" sz="2000" dirty="0">
                <a:solidFill>
                  <a:schemeClr val="tx1"/>
                </a:solidFill>
                <a:latin typeface="Calibri"/>
                <a:ea typeface="Calibri"/>
                <a:cs typeface="Calibri"/>
              </a:rPr>
              <a:t>Contributing Author - </a:t>
            </a:r>
            <a:r>
              <a:rPr lang="en-US" sz="2000" i="1" dirty="0">
                <a:solidFill>
                  <a:schemeClr val="tx1"/>
                </a:solidFill>
                <a:latin typeface="Calibri"/>
                <a:ea typeface="Calibri"/>
                <a:cs typeface="Calibri"/>
              </a:rPr>
              <a:t>Promoting the Health of Older Adults:  The Canadian Experience (2021)</a:t>
            </a:r>
            <a:endParaRPr lang="en-US" sz="2000">
              <a:solidFill>
                <a:schemeClr val="tx1"/>
              </a:solidFill>
              <a:latin typeface="Calibri"/>
              <a:ea typeface="Calibri"/>
              <a:cs typeface="Calibri"/>
            </a:endParaRPr>
          </a:p>
          <a:p>
            <a:pPr algn="ctr"/>
            <a:endParaRPr lang="en-US" sz="2000" dirty="0">
              <a:solidFill>
                <a:srgbClr val="58595B"/>
              </a:solidFill>
              <a:latin typeface="Calibri"/>
              <a:ea typeface="Calibri"/>
              <a:cs typeface="Calibri"/>
            </a:endParaRPr>
          </a:p>
          <a:p>
            <a:pPr algn="ctr"/>
            <a:r>
              <a:rPr lang="en-US" sz="2000" dirty="0">
                <a:solidFill>
                  <a:schemeClr val="tx2">
                    <a:lumMod val="75000"/>
                  </a:schemeClr>
                </a:solidFill>
                <a:latin typeface="Calibri"/>
                <a:cs typeface="Times New Roman"/>
              </a:rPr>
              <a:t>Founding Co-Chair, CCSMH</a:t>
            </a:r>
            <a:endParaRPr lang="en-US" sz="2000" dirty="0">
              <a:solidFill>
                <a:schemeClr val="tx2">
                  <a:lumMod val="75000"/>
                </a:schemeClr>
              </a:solidFill>
              <a:latin typeface="Calibri"/>
              <a:ea typeface="Calibri"/>
            </a:endParaRPr>
          </a:p>
          <a:p>
            <a:pPr algn="ctr"/>
            <a:r>
              <a:rPr lang="en-US" sz="2000" dirty="0">
                <a:solidFill>
                  <a:schemeClr val="tx2">
                    <a:lumMod val="75000"/>
                  </a:schemeClr>
                </a:solidFill>
                <a:latin typeface="Calibri"/>
                <a:cs typeface="Gill Sans Light"/>
              </a:rPr>
              <a:t>Chair, Guidelines Working Group </a:t>
            </a:r>
            <a:endParaRPr lang="en-US" sz="2000">
              <a:solidFill>
                <a:schemeClr val="tx2">
                  <a:lumMod val="75000"/>
                </a:schemeClr>
              </a:solidFill>
              <a:latin typeface="Calibri"/>
              <a:ea typeface="Calibri"/>
            </a:endParaRPr>
          </a:p>
        </p:txBody>
      </p:sp>
      <p:pic>
        <p:nvPicPr>
          <p:cNvPr id="6" name="Picture 5" descr="A group of colorful squares&#10;&#10;Description automatically generated">
            <a:extLst>
              <a:ext uri="{FF2B5EF4-FFF2-40B4-BE49-F238E27FC236}">
                <a16:creationId xmlns:a16="http://schemas.microsoft.com/office/drawing/2014/main" id="{9CF7C175-8853-BF68-ED05-50067F7BE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00" y="5463860"/>
            <a:ext cx="3092602" cy="550611"/>
          </a:xfrm>
          <a:prstGeom prst="rect">
            <a:avLst/>
          </a:prstGeom>
        </p:spPr>
      </p:pic>
      <p:pic>
        <p:nvPicPr>
          <p:cNvPr id="5" name="Picture 4" descr="A person in a suit smiling&#10;&#10;Description automatically generated">
            <a:extLst>
              <a:ext uri="{FF2B5EF4-FFF2-40B4-BE49-F238E27FC236}">
                <a16:creationId xmlns:a16="http://schemas.microsoft.com/office/drawing/2014/main" id="{5F336EED-F5CD-034A-3F45-6C2923688180}"/>
              </a:ext>
            </a:extLst>
          </p:cNvPr>
          <p:cNvPicPr>
            <a:picLocks noChangeAspect="1"/>
          </p:cNvPicPr>
          <p:nvPr/>
        </p:nvPicPr>
        <p:blipFill>
          <a:blip r:embed="rId4"/>
          <a:stretch>
            <a:fillRect/>
          </a:stretch>
        </p:blipFill>
        <p:spPr>
          <a:xfrm>
            <a:off x="1180938" y="1349828"/>
            <a:ext cx="3042220" cy="3679371"/>
          </a:xfrm>
          <a:prstGeom prst="rect">
            <a:avLst/>
          </a:prstGeom>
        </p:spPr>
      </p:pic>
    </p:spTree>
    <p:extLst>
      <p:ext uri="{BB962C8B-B14F-4D97-AF65-F5344CB8AC3E}">
        <p14:creationId xmlns:p14="http://schemas.microsoft.com/office/powerpoint/2010/main" val="3692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74746" y="3148584"/>
            <a:ext cx="9747504" cy="3709416"/>
          </a:xfrm>
        </p:spPr>
        <p:txBody>
          <a:bodyPr lIns="91440" tIns="45720" rIns="91440" bIns="45720" anchor="t">
            <a:normAutofit lnSpcReduction="10000"/>
          </a:bodyPr>
          <a:lstStyle/>
          <a:p>
            <a:pPr marL="246380" indent="-246380"/>
            <a:r>
              <a:rPr lang="en-US" sz="2400" dirty="0">
                <a:latin typeface="Calibri"/>
                <a:ea typeface="Calibri"/>
                <a:cs typeface="Gill Sans Light"/>
              </a:rPr>
              <a:t>HCSSPs should encourage their patients/clients to engage in group and/or individual physical activity as a means to reduce social isolation and loneliness and to improve their overall health</a:t>
            </a:r>
          </a:p>
          <a:p>
            <a:pPr marL="246380" indent="-246380"/>
            <a:r>
              <a:rPr lang="en-US" sz="2400" dirty="0">
                <a:latin typeface="Calibri"/>
                <a:ea typeface="Calibri"/>
                <a:cs typeface="Gill Sans Light"/>
              </a:rPr>
              <a:t>There is insufficient data to recommend a specific form of physical activity. HCSSPs are encouraged to have conversations with their patients/clients regarding opportunities for physical activity and active lifestyles.</a:t>
            </a:r>
            <a:endParaRPr lang="en-CA" sz="2400">
              <a:latin typeface="Calibri"/>
              <a:ea typeface="Calibri"/>
              <a:cs typeface="Gill Sans Light"/>
            </a:endParaRPr>
          </a:p>
          <a:p>
            <a:pPr marL="0" indent="0">
              <a:buNone/>
            </a:pPr>
            <a:br>
              <a:rPr lang="en-US" sz="2400" dirty="0">
                <a:latin typeface="Calibri"/>
              </a:rPr>
            </a:br>
            <a:r>
              <a:rPr lang="en-US" b="1" dirty="0">
                <a:latin typeface="Calibri"/>
                <a:ea typeface="Calibri"/>
                <a:cs typeface="Gill Sans Light"/>
              </a:rPr>
              <a:t>GRADE:</a:t>
            </a:r>
            <a:r>
              <a:rPr lang="en-US" dirty="0">
                <a:latin typeface="Calibri"/>
                <a:ea typeface="Calibri"/>
                <a:cs typeface="Gill Sans Light"/>
              </a:rPr>
              <a:t> Evidence: Moderate; Strength: Strong</a:t>
            </a:r>
            <a:endParaRPr lang="en-CA">
              <a:latin typeface="Calibri"/>
              <a:ea typeface="Calibri"/>
              <a:cs typeface="Gill Sans Light"/>
            </a:endParaRPr>
          </a:p>
          <a:p>
            <a:pPr marL="0" indent="0">
              <a:buNone/>
            </a:pPr>
            <a:br>
              <a:rPr lang="en-US" sz="2400" dirty="0"/>
            </a:br>
            <a:endParaRPr lang="en-CA" sz="2400" dirty="0"/>
          </a:p>
        </p:txBody>
      </p:sp>
      <p:sp>
        <p:nvSpPr>
          <p:cNvPr id="3" name="Title 2"/>
          <p:cNvSpPr>
            <a:spLocks noGrp="1"/>
          </p:cNvSpPr>
          <p:nvPr>
            <p:ph type="title"/>
          </p:nvPr>
        </p:nvSpPr>
        <p:spPr>
          <a:xfrm>
            <a:off x="1220660" y="640080"/>
            <a:ext cx="8985703" cy="1406525"/>
          </a:xfrm>
        </p:spPr>
        <p:txBody>
          <a:bodyPr lIns="91440" tIns="45720" rIns="91440" bIns="45720" anchor="t"/>
          <a:lstStyle/>
          <a:p>
            <a:r>
              <a:rPr lang="en-US" sz="2800" dirty="0">
                <a:solidFill>
                  <a:schemeClr val="tx2">
                    <a:lumMod val="75000"/>
                  </a:schemeClr>
                </a:solidFill>
                <a:latin typeface="Calibri"/>
                <a:ea typeface="Calibri"/>
                <a:cs typeface="Calibri"/>
              </a:rPr>
              <a:t>Recommendation #11</a:t>
            </a:r>
            <a:br>
              <a:rPr lang="en-US" sz="4000" dirty="0">
                <a:solidFill>
                  <a:schemeClr val="tx2">
                    <a:lumMod val="75000"/>
                  </a:schemeClr>
                </a:solidFill>
                <a:latin typeface="Calibri"/>
              </a:rPr>
            </a:br>
            <a:r>
              <a:rPr lang="en-US" sz="4000" dirty="0">
                <a:solidFill>
                  <a:schemeClr val="tx2">
                    <a:lumMod val="75000"/>
                  </a:schemeClr>
                </a:solidFill>
                <a:latin typeface="Calibri"/>
                <a:ea typeface="Calibri"/>
                <a:cs typeface="Calibri"/>
              </a:rPr>
              <a:t>Physical Activity</a:t>
            </a:r>
            <a:endParaRPr lang="en-CA" sz="4000" dirty="0">
              <a:solidFill>
                <a:schemeClr val="tx2">
                  <a:lumMod val="75000"/>
                </a:schemeClr>
              </a:solidFill>
              <a:latin typeface="Calibri"/>
              <a:ea typeface="Calibri"/>
              <a:cs typeface="Calibri"/>
            </a:endParaRPr>
          </a:p>
        </p:txBody>
      </p:sp>
      <p:pic>
        <p:nvPicPr>
          <p:cNvPr id="4" name="Picture Placeholder 6" descr="A person raising her hands&#10;&#10;Description automatically generated">
            <a:extLst>
              <a:ext uri="{FF2B5EF4-FFF2-40B4-BE49-F238E27FC236}">
                <a16:creationId xmlns:a16="http://schemas.microsoft.com/office/drawing/2014/main" id="{CDE6F271-FA13-5162-6A37-FF6B9972B4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r="14058"/>
          <a:stretch/>
        </p:blipFill>
        <p:spPr>
          <a:xfrm>
            <a:off x="10437778" y="56961"/>
            <a:ext cx="1517933" cy="2791838"/>
          </a:xfrm>
          <a:prstGeom prst="rect">
            <a:avLst/>
          </a:prstGeom>
        </p:spPr>
      </p:pic>
    </p:spTree>
    <p:extLst>
      <p:ext uri="{BB962C8B-B14F-4D97-AF65-F5344CB8AC3E}">
        <p14:creationId xmlns:p14="http://schemas.microsoft.com/office/powerpoint/2010/main" val="333658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74746" y="3148584"/>
            <a:ext cx="9747504" cy="3709416"/>
          </a:xfrm>
        </p:spPr>
        <p:txBody>
          <a:bodyPr lIns="91440" tIns="45720" rIns="91440" bIns="45720" anchor="t">
            <a:normAutofit fontScale="92500" lnSpcReduction="20000"/>
          </a:bodyPr>
          <a:lstStyle/>
          <a:p>
            <a:pPr marL="246380" indent="-246380"/>
            <a:r>
              <a:rPr lang="en-US" sz="2400" dirty="0">
                <a:latin typeface="Calibri"/>
                <a:ea typeface="Calibri"/>
                <a:cs typeface="Gill Sans Light"/>
              </a:rPr>
              <a:t>Psychological therapies should be considered for some older adults experiencing social isolation and/or loneliness. </a:t>
            </a:r>
            <a:endParaRPr lang="en-US" sz="2400" dirty="0">
              <a:latin typeface="Calibri"/>
              <a:ea typeface="Calibri"/>
            </a:endParaRPr>
          </a:p>
          <a:p>
            <a:pPr marL="246380" indent="-246380"/>
            <a:r>
              <a:rPr lang="en-US" sz="2400" dirty="0">
                <a:latin typeface="Calibri"/>
                <a:ea typeface="Calibri"/>
                <a:cs typeface="Gill Sans Light"/>
              </a:rPr>
              <a:t>Psychological therapies include, but are not limited to cognitive </a:t>
            </a:r>
            <a:r>
              <a:rPr lang="en-US" sz="2400" err="1">
                <a:latin typeface="Calibri"/>
                <a:ea typeface="Calibri"/>
                <a:cs typeface="Gill Sans Light"/>
              </a:rPr>
              <a:t>behavioural</a:t>
            </a:r>
            <a:r>
              <a:rPr lang="en-US" sz="2400" dirty="0">
                <a:latin typeface="Calibri"/>
                <a:ea typeface="Calibri"/>
                <a:cs typeface="Gill Sans Light"/>
              </a:rPr>
              <a:t> therapy, social cognitive therapy, reminiscence therapy and mindfulness-based stress reduction. </a:t>
            </a:r>
            <a:endParaRPr lang="en-US" sz="2400" dirty="0">
              <a:latin typeface="Calibri"/>
              <a:ea typeface="Calibri"/>
            </a:endParaRPr>
          </a:p>
          <a:p>
            <a:pPr marL="246380" indent="-246380"/>
            <a:r>
              <a:rPr lang="en-US" sz="2400" dirty="0">
                <a:latin typeface="Calibri"/>
                <a:ea typeface="Calibri"/>
                <a:cs typeface="Gill Sans Light"/>
              </a:rPr>
              <a:t>There is greater available evidence for psychological therapies in reducing loneliness compared to social isolation.</a:t>
            </a:r>
            <a:endParaRPr lang="en-CA" sz="2400">
              <a:latin typeface="Calibri"/>
              <a:ea typeface="Calibri"/>
              <a:cs typeface="Gill Sans Light"/>
            </a:endParaRPr>
          </a:p>
          <a:p>
            <a:pPr marL="0" indent="0">
              <a:buNone/>
            </a:pPr>
            <a:br>
              <a:rPr lang="en-US" sz="2400" dirty="0">
                <a:latin typeface="Calibri"/>
              </a:rPr>
            </a:br>
            <a:r>
              <a:rPr lang="en-US" sz="2400" dirty="0">
                <a:latin typeface="Calibri"/>
                <a:ea typeface="Calibri"/>
                <a:cs typeface="Gill Sans Light"/>
              </a:rPr>
              <a:t>	</a:t>
            </a:r>
            <a:r>
              <a:rPr lang="en-US" b="1" dirty="0">
                <a:latin typeface="Calibri"/>
                <a:ea typeface="Calibri"/>
                <a:cs typeface="Gill Sans Light"/>
              </a:rPr>
              <a:t>GRADE:</a:t>
            </a:r>
            <a:r>
              <a:rPr lang="en-US" dirty="0">
                <a:latin typeface="Calibri"/>
                <a:ea typeface="Calibri"/>
                <a:cs typeface="Gill Sans Light"/>
              </a:rPr>
              <a:t> Evidence: Moderate; Strength: Strong</a:t>
            </a:r>
            <a:endParaRPr lang="en-CA">
              <a:latin typeface="Calibri"/>
              <a:ea typeface="Calibri"/>
              <a:cs typeface="Gill Sans Light"/>
            </a:endParaRPr>
          </a:p>
          <a:p>
            <a:pPr marL="0" indent="0">
              <a:buNone/>
            </a:pPr>
            <a:br>
              <a:rPr lang="en-US" sz="2400" dirty="0"/>
            </a:br>
            <a:endParaRPr lang="en-CA" sz="2400" dirty="0"/>
          </a:p>
        </p:txBody>
      </p:sp>
      <p:sp>
        <p:nvSpPr>
          <p:cNvPr id="3" name="Title 2"/>
          <p:cNvSpPr>
            <a:spLocks noGrp="1"/>
          </p:cNvSpPr>
          <p:nvPr>
            <p:ph type="title"/>
          </p:nvPr>
        </p:nvSpPr>
        <p:spPr>
          <a:xfrm>
            <a:off x="1220660" y="640080"/>
            <a:ext cx="8481009" cy="1397000"/>
          </a:xfrm>
        </p:spPr>
        <p:txBody>
          <a:bodyPr lIns="91440" tIns="45720" rIns="91440" bIns="45720" anchor="t"/>
          <a:lstStyle/>
          <a:p>
            <a:r>
              <a:rPr lang="en-US" sz="2800" dirty="0">
                <a:solidFill>
                  <a:schemeClr val="tx2">
                    <a:lumMod val="75000"/>
                  </a:schemeClr>
                </a:solidFill>
                <a:latin typeface="Calibri"/>
                <a:ea typeface="Calibri"/>
                <a:cs typeface="Calibri"/>
              </a:rPr>
              <a:t>Recommendation #12</a:t>
            </a:r>
            <a:br>
              <a:rPr lang="en-US" sz="2800" dirty="0">
                <a:latin typeface="Calibri"/>
              </a:rPr>
            </a:br>
            <a:r>
              <a:rPr lang="en-US" sz="4000" dirty="0">
                <a:solidFill>
                  <a:schemeClr val="tx2">
                    <a:lumMod val="75000"/>
                  </a:schemeClr>
                </a:solidFill>
                <a:latin typeface="Calibri"/>
                <a:ea typeface="Calibri"/>
                <a:cs typeface="Calibri"/>
              </a:rPr>
              <a:t>Psychological Therapies</a:t>
            </a:r>
            <a:endParaRPr lang="en-CA" sz="4000" dirty="0">
              <a:solidFill>
                <a:schemeClr val="tx2">
                  <a:lumMod val="75000"/>
                </a:schemeClr>
              </a:solidFill>
              <a:latin typeface="Calibri"/>
              <a:ea typeface="Calibri"/>
              <a:cs typeface="Calibri"/>
            </a:endParaRPr>
          </a:p>
        </p:txBody>
      </p:sp>
      <p:pic>
        <p:nvPicPr>
          <p:cNvPr id="4" name="Picture 1">
            <a:extLst>
              <a:ext uri="{FF2B5EF4-FFF2-40B4-BE49-F238E27FC236}">
                <a16:creationId xmlns:a16="http://schemas.microsoft.com/office/drawing/2014/main" id="{DC09EE6A-DAA2-9949-20EA-2901503DD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78336" y="1"/>
            <a:ext cx="2210489" cy="285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3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4B7E1-4101-7A02-88C6-A512FA61F7EA}"/>
              </a:ext>
            </a:extLst>
          </p:cNvPr>
          <p:cNvPicPr>
            <a:picLocks noChangeAspect="1"/>
          </p:cNvPicPr>
          <p:nvPr/>
        </p:nvPicPr>
        <p:blipFill>
          <a:blip r:embed="rId2"/>
          <a:stretch>
            <a:fillRect/>
          </a:stretch>
        </p:blipFill>
        <p:spPr>
          <a:xfrm>
            <a:off x="3237656" y="159602"/>
            <a:ext cx="5713512" cy="6538797"/>
          </a:xfrm>
          <a:prstGeom prst="rect">
            <a:avLst/>
          </a:prstGeom>
        </p:spPr>
      </p:pic>
    </p:spTree>
    <p:extLst>
      <p:ext uri="{BB962C8B-B14F-4D97-AF65-F5344CB8AC3E}">
        <p14:creationId xmlns:p14="http://schemas.microsoft.com/office/powerpoint/2010/main" val="185716273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35835" y="2808116"/>
            <a:ext cx="9747504" cy="3709416"/>
          </a:xfrm>
        </p:spPr>
        <p:txBody>
          <a:bodyPr lIns="91440" tIns="45720" rIns="91440" bIns="45720" anchor="t">
            <a:normAutofit lnSpcReduction="10000"/>
          </a:bodyPr>
          <a:lstStyle/>
          <a:p>
            <a:pPr marL="246380" indent="-246380"/>
            <a:r>
              <a:rPr lang="en-US" sz="2400" dirty="0">
                <a:latin typeface="Calibri"/>
                <a:ea typeface="Calibri"/>
                <a:cs typeface="Gill Sans Light"/>
              </a:rPr>
              <a:t>HCSSPs are encouraged to discuss leisure-skill development and activities as an opportunity for older adults to learn new skills and engage in the local community. </a:t>
            </a:r>
            <a:endParaRPr lang="en-US" sz="2400" dirty="0">
              <a:latin typeface="Calibri"/>
              <a:ea typeface="Calibri"/>
            </a:endParaRPr>
          </a:p>
          <a:p>
            <a:pPr marL="246380" indent="-246380"/>
            <a:r>
              <a:rPr lang="en-US" sz="2400" dirty="0">
                <a:latin typeface="Calibri"/>
                <a:ea typeface="Calibri"/>
                <a:cs typeface="Gill Sans Light"/>
              </a:rPr>
              <a:t>These activities and skills may include leisure education, art therapy, bibliotherapy, horticulture and nature-related interventions and music therapy, amongst others. </a:t>
            </a:r>
            <a:br>
              <a:rPr lang="en-US" sz="2400" dirty="0">
                <a:latin typeface="Calibri"/>
              </a:rPr>
            </a:br>
            <a:endParaRPr lang="en-CA" sz="2400">
              <a:latin typeface="Calibri"/>
              <a:ea typeface="Calibri"/>
            </a:endParaRPr>
          </a:p>
          <a:p>
            <a:pPr marL="0" indent="0">
              <a:buNone/>
            </a:pPr>
            <a:r>
              <a:rPr lang="en-US" b="1" dirty="0">
                <a:latin typeface="Calibri"/>
                <a:ea typeface="Calibri"/>
                <a:cs typeface="Gill Sans Light"/>
              </a:rPr>
              <a:t>	GRADE:</a:t>
            </a:r>
            <a:r>
              <a:rPr lang="en-US" dirty="0">
                <a:latin typeface="Calibri"/>
                <a:ea typeface="Calibri"/>
                <a:cs typeface="Gill Sans Light"/>
              </a:rPr>
              <a:t> Evidence: Low; Strength: Weak</a:t>
            </a:r>
            <a:endParaRPr lang="en-CA">
              <a:latin typeface="Calibri"/>
              <a:ea typeface="Calibri"/>
              <a:cs typeface="Gill Sans Light"/>
            </a:endParaRPr>
          </a:p>
          <a:p>
            <a:pPr marL="0" indent="0">
              <a:buNone/>
            </a:pPr>
            <a:br>
              <a:rPr lang="en-US" sz="2400" dirty="0"/>
            </a:br>
            <a:endParaRPr lang="en-CA" sz="2400" dirty="0"/>
          </a:p>
        </p:txBody>
      </p:sp>
      <p:sp>
        <p:nvSpPr>
          <p:cNvPr id="3" name="Title 2"/>
          <p:cNvSpPr>
            <a:spLocks noGrp="1"/>
          </p:cNvSpPr>
          <p:nvPr>
            <p:ph type="title"/>
          </p:nvPr>
        </p:nvSpPr>
        <p:spPr>
          <a:xfrm>
            <a:off x="1220660" y="459105"/>
            <a:ext cx="8671460" cy="1587500"/>
          </a:xfrm>
        </p:spPr>
        <p:txBody>
          <a:bodyPr lIns="91440" tIns="45720" rIns="91440" bIns="45720" anchor="t"/>
          <a:lstStyle/>
          <a:p>
            <a:r>
              <a:rPr lang="en-US" sz="2800" dirty="0">
                <a:solidFill>
                  <a:schemeClr val="tx2">
                    <a:lumMod val="75000"/>
                  </a:schemeClr>
                </a:solidFill>
                <a:latin typeface="Calibri"/>
                <a:ea typeface="Calibri"/>
                <a:cs typeface="Calibri"/>
              </a:rPr>
              <a:t>Recommendation #14</a:t>
            </a:r>
            <a:br>
              <a:rPr lang="en-US" dirty="0">
                <a:latin typeface="Calibri"/>
              </a:rPr>
            </a:br>
            <a:r>
              <a:rPr lang="en-US" sz="3600" dirty="0">
                <a:solidFill>
                  <a:schemeClr val="tx2">
                    <a:lumMod val="75000"/>
                  </a:schemeClr>
                </a:solidFill>
                <a:latin typeface="Calibri"/>
                <a:ea typeface="Calibri"/>
                <a:cs typeface="Calibri"/>
              </a:rPr>
              <a:t>Leisure Skill Development and Activities</a:t>
            </a:r>
            <a:endParaRPr lang="en-CA" sz="3600" dirty="0">
              <a:solidFill>
                <a:schemeClr val="tx2">
                  <a:lumMod val="75000"/>
                </a:schemeClr>
              </a:solidFill>
              <a:latin typeface="Calibri"/>
              <a:ea typeface="Calibri"/>
              <a:cs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2272" y="86684"/>
            <a:ext cx="2065389" cy="2065389"/>
          </a:xfrm>
          <a:prstGeom prst="rect">
            <a:avLst/>
          </a:prstGeom>
        </p:spPr>
      </p:pic>
    </p:spTree>
    <p:extLst>
      <p:ext uri="{BB962C8B-B14F-4D97-AF65-F5344CB8AC3E}">
        <p14:creationId xmlns:p14="http://schemas.microsoft.com/office/powerpoint/2010/main" val="278545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277078" y="3592209"/>
            <a:ext cx="9747504" cy="3709416"/>
          </a:xfrm>
        </p:spPr>
        <p:txBody>
          <a:bodyPr lIns="91440" tIns="45720" rIns="91440" bIns="45720" anchor="t">
            <a:normAutofit/>
          </a:bodyPr>
          <a:lstStyle/>
          <a:p>
            <a:pPr marL="246380" indent="-246380"/>
            <a:r>
              <a:rPr lang="en-US" sz="2400" dirty="0">
                <a:latin typeface="Calibri"/>
                <a:ea typeface="Calibri"/>
                <a:cs typeface="Gill Sans Light"/>
              </a:rPr>
              <a:t>Animal-assisted interventions and pet ownership may be helpful to some individuals although the evidence for this intervention is limited.</a:t>
            </a:r>
            <a:endParaRPr lang="en-CA" sz="2400">
              <a:latin typeface="Calibri"/>
              <a:ea typeface="Calibri"/>
              <a:cs typeface="Gill Sans Light"/>
            </a:endParaRPr>
          </a:p>
          <a:p>
            <a:pPr marL="0" indent="0">
              <a:buNone/>
            </a:pPr>
            <a:br>
              <a:rPr lang="en-US" sz="2400" dirty="0">
                <a:latin typeface="Calibri"/>
              </a:rPr>
            </a:br>
            <a:r>
              <a:rPr lang="en-US" sz="2400" dirty="0">
                <a:latin typeface="Calibri"/>
                <a:ea typeface="Calibri"/>
                <a:cs typeface="Gill Sans Light"/>
              </a:rPr>
              <a:t>	</a:t>
            </a:r>
            <a:r>
              <a:rPr lang="en-US" b="1" dirty="0">
                <a:latin typeface="Calibri"/>
                <a:ea typeface="Calibri"/>
                <a:cs typeface="Gill Sans Light"/>
              </a:rPr>
              <a:t>GRADE:</a:t>
            </a:r>
            <a:r>
              <a:rPr lang="en-US" dirty="0">
                <a:latin typeface="Calibri"/>
                <a:ea typeface="Calibri"/>
                <a:cs typeface="Gill Sans Light"/>
              </a:rPr>
              <a:t> Evidence: Low; Strength: Strong</a:t>
            </a:r>
            <a:endParaRPr lang="en-CA" dirty="0">
              <a:latin typeface="Calibri"/>
              <a:ea typeface="Calibri"/>
              <a:cs typeface="Gill Sans Light"/>
            </a:endParaRPr>
          </a:p>
          <a:p>
            <a:pPr marL="0" indent="0">
              <a:buNone/>
            </a:pPr>
            <a:br>
              <a:rPr lang="en-US" sz="2400" dirty="0"/>
            </a:br>
            <a:endParaRPr lang="en-CA" sz="2400" dirty="0"/>
          </a:p>
        </p:txBody>
      </p:sp>
      <p:sp>
        <p:nvSpPr>
          <p:cNvPr id="3" name="Title 2"/>
          <p:cNvSpPr>
            <a:spLocks noGrp="1"/>
          </p:cNvSpPr>
          <p:nvPr>
            <p:ph type="title"/>
          </p:nvPr>
        </p:nvSpPr>
        <p:spPr>
          <a:xfrm>
            <a:off x="608800" y="519233"/>
            <a:ext cx="9747504" cy="1625600"/>
          </a:xfrm>
        </p:spPr>
        <p:txBody>
          <a:bodyPr lIns="91440" tIns="45720" rIns="91440" bIns="45720" anchor="t"/>
          <a:lstStyle/>
          <a:p>
            <a:r>
              <a:rPr lang="en-US" sz="2800" dirty="0">
                <a:solidFill>
                  <a:schemeClr val="tx2">
                    <a:lumMod val="75000"/>
                  </a:schemeClr>
                </a:solidFill>
                <a:latin typeface="Calibri"/>
                <a:ea typeface="Calibri"/>
                <a:cs typeface="Calibri"/>
              </a:rPr>
              <a:t>Recommendation #13</a:t>
            </a:r>
            <a:br>
              <a:rPr lang="en-US" dirty="0">
                <a:solidFill>
                  <a:schemeClr val="tx2">
                    <a:lumMod val="75000"/>
                  </a:schemeClr>
                </a:solidFill>
                <a:latin typeface="Calibri"/>
              </a:rPr>
            </a:br>
            <a:r>
              <a:rPr lang="en-US" sz="3600" dirty="0">
                <a:solidFill>
                  <a:schemeClr val="tx2">
                    <a:lumMod val="75000"/>
                  </a:schemeClr>
                </a:solidFill>
                <a:latin typeface="Calibri"/>
                <a:ea typeface="Calibri"/>
                <a:cs typeface="Calibri"/>
              </a:rPr>
              <a:t>Animal-assisted Therapies &amp; </a:t>
            </a:r>
            <a:br>
              <a:rPr lang="en-US" sz="3600" dirty="0">
                <a:solidFill>
                  <a:schemeClr val="tx2">
                    <a:lumMod val="75000"/>
                  </a:schemeClr>
                </a:solidFill>
                <a:latin typeface="Calibri"/>
              </a:rPr>
            </a:br>
            <a:r>
              <a:rPr lang="en-US" sz="3600" dirty="0">
                <a:solidFill>
                  <a:schemeClr val="tx2">
                    <a:lumMod val="75000"/>
                  </a:schemeClr>
                </a:solidFill>
                <a:latin typeface="Calibri"/>
                <a:ea typeface="Calibri"/>
                <a:cs typeface="Calibri"/>
              </a:rPr>
              <a:t>Animal Ownership</a:t>
            </a:r>
            <a:endParaRPr lang="en-CA" sz="3600" dirty="0">
              <a:solidFill>
                <a:schemeClr val="tx2">
                  <a:lumMod val="75000"/>
                </a:schemeClr>
              </a:solidFill>
              <a:latin typeface="Calibri"/>
              <a:ea typeface="Calibri"/>
              <a:cs typeface="Calibri"/>
            </a:endParaRPr>
          </a:p>
        </p:txBody>
      </p:sp>
      <p:pic>
        <p:nvPicPr>
          <p:cNvPr id="4" name="Picture 3" descr="A person sitting on a bench with a dog&#10;&#10;Description automatically generated">
            <a:extLst>
              <a:ext uri="{FF2B5EF4-FFF2-40B4-BE49-F238E27FC236}">
                <a16:creationId xmlns:a16="http://schemas.microsoft.com/office/drawing/2014/main" id="{16B498FB-BCE4-C275-4B38-C961FB647C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2170" y="81635"/>
            <a:ext cx="3336655" cy="3242983"/>
          </a:xfrm>
          <a:prstGeom prst="rect">
            <a:avLst/>
          </a:prstGeom>
        </p:spPr>
      </p:pic>
    </p:spTree>
    <p:extLst>
      <p:ext uri="{BB962C8B-B14F-4D97-AF65-F5344CB8AC3E}">
        <p14:creationId xmlns:p14="http://schemas.microsoft.com/office/powerpoint/2010/main" val="303116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958014" y="2710839"/>
            <a:ext cx="9747504" cy="3709416"/>
          </a:xfrm>
        </p:spPr>
        <p:txBody>
          <a:bodyPr lIns="91440" tIns="45720" rIns="91440" bIns="45720" anchor="t">
            <a:normAutofit fontScale="92500" lnSpcReduction="20000"/>
          </a:bodyPr>
          <a:lstStyle/>
          <a:p>
            <a:pPr marL="246380" indent="-246380"/>
            <a:r>
              <a:rPr lang="en-US" sz="2600" dirty="0">
                <a:latin typeface="Calibri"/>
                <a:ea typeface="Calibri"/>
                <a:cs typeface="Gill Sans Light"/>
              </a:rPr>
              <a:t>HCSSPs should intentionally engage with their patients/clients to further understand their access to and/or use of technology in their daily lives and potential opportunities for using technology to reduce social isolation and loneliness.</a:t>
            </a:r>
          </a:p>
          <a:p>
            <a:pPr marL="246380" indent="-246380"/>
            <a:r>
              <a:rPr lang="en-US" sz="2600" dirty="0">
                <a:latin typeface="Calibri"/>
                <a:ea typeface="Calibri"/>
                <a:cs typeface="Gill Sans Light"/>
              </a:rPr>
              <a:t> It is important to take into account the interest of the individual, their digital literacy, any sensory limitations and financial capacity to access the internet and digital devices.</a:t>
            </a:r>
            <a:endParaRPr lang="en-CA" sz="2600">
              <a:latin typeface="Calibri"/>
              <a:ea typeface="Calibri"/>
              <a:cs typeface="Gill Sans Light"/>
            </a:endParaRPr>
          </a:p>
          <a:p>
            <a:pPr marL="0" indent="0">
              <a:buNone/>
            </a:pPr>
            <a:br>
              <a:rPr lang="en-US" sz="2400" dirty="0">
                <a:latin typeface="Calibri"/>
              </a:rPr>
            </a:br>
            <a:r>
              <a:rPr lang="en-US" sz="2400" dirty="0">
                <a:latin typeface="Calibri"/>
                <a:ea typeface="Calibri"/>
                <a:cs typeface="Gill Sans Light"/>
              </a:rPr>
              <a:t>	</a:t>
            </a:r>
            <a:r>
              <a:rPr lang="en-US" b="1" dirty="0">
                <a:latin typeface="Calibri"/>
                <a:ea typeface="Calibri"/>
                <a:cs typeface="Gill Sans Light"/>
              </a:rPr>
              <a:t>GRADE:</a:t>
            </a:r>
            <a:r>
              <a:rPr lang="en-US" dirty="0">
                <a:latin typeface="Calibri"/>
                <a:ea typeface="Calibri"/>
                <a:cs typeface="Gill Sans Light"/>
              </a:rPr>
              <a:t> Evidence: Moderate; Strength: Strong</a:t>
            </a:r>
            <a:endParaRPr lang="en-CA" dirty="0">
              <a:latin typeface="Calibri"/>
              <a:ea typeface="Calibri"/>
              <a:cs typeface="Gill Sans Light"/>
            </a:endParaRPr>
          </a:p>
          <a:p>
            <a:pPr marL="0" indent="0">
              <a:buNone/>
            </a:pPr>
            <a:br>
              <a:rPr lang="en-US" sz="2400" dirty="0"/>
            </a:br>
            <a:endParaRPr lang="en-CA" sz="2400" dirty="0"/>
          </a:p>
        </p:txBody>
      </p:sp>
      <p:sp>
        <p:nvSpPr>
          <p:cNvPr id="3" name="Title 2"/>
          <p:cNvSpPr>
            <a:spLocks noGrp="1"/>
          </p:cNvSpPr>
          <p:nvPr>
            <p:ph type="title"/>
          </p:nvPr>
        </p:nvSpPr>
        <p:spPr/>
        <p:txBody>
          <a:bodyPr lIns="91440" tIns="45720" rIns="91440" bIns="45720" anchor="t"/>
          <a:lstStyle/>
          <a:p>
            <a:r>
              <a:rPr lang="en-US" sz="2800" dirty="0">
                <a:solidFill>
                  <a:schemeClr val="tx2">
                    <a:lumMod val="75000"/>
                  </a:schemeClr>
                </a:solidFill>
                <a:latin typeface="Calibri"/>
                <a:ea typeface="Calibri"/>
                <a:cs typeface="Calibri"/>
              </a:rPr>
              <a:t>Recommendation #15</a:t>
            </a:r>
            <a:br>
              <a:rPr lang="en-US" sz="4000" dirty="0">
                <a:solidFill>
                  <a:schemeClr val="tx2">
                    <a:lumMod val="75000"/>
                  </a:schemeClr>
                </a:solidFill>
                <a:latin typeface="Calibri"/>
              </a:rPr>
            </a:br>
            <a:r>
              <a:rPr lang="en-US" sz="4000" dirty="0">
                <a:solidFill>
                  <a:schemeClr val="tx2">
                    <a:lumMod val="75000"/>
                  </a:schemeClr>
                </a:solidFill>
                <a:latin typeface="Calibri"/>
                <a:ea typeface="Calibri"/>
                <a:cs typeface="Calibri"/>
              </a:rPr>
              <a:t>Technology</a:t>
            </a:r>
            <a:endParaRPr lang="en-CA" sz="4000" dirty="0">
              <a:solidFill>
                <a:schemeClr val="tx2">
                  <a:lumMod val="75000"/>
                </a:schemeClr>
              </a:solidFill>
              <a:latin typeface="Calibri"/>
              <a:ea typeface="Calibri"/>
              <a:cs typeface="Calibri"/>
            </a:endParaRPr>
          </a:p>
        </p:txBody>
      </p:sp>
      <p:pic>
        <p:nvPicPr>
          <p:cNvPr id="7" name="Picture 6"/>
          <p:cNvPicPr>
            <a:picLocks noChangeAspect="1"/>
          </p:cNvPicPr>
          <p:nvPr/>
        </p:nvPicPr>
        <p:blipFill>
          <a:blip r:embed="rId2"/>
          <a:stretch>
            <a:fillRect/>
          </a:stretch>
        </p:blipFill>
        <p:spPr>
          <a:xfrm>
            <a:off x="9005413" y="301557"/>
            <a:ext cx="2701857" cy="1801238"/>
          </a:xfrm>
          <a:prstGeom prst="rect">
            <a:avLst/>
          </a:prstGeom>
        </p:spPr>
      </p:pic>
    </p:spTree>
    <p:extLst>
      <p:ext uri="{BB962C8B-B14F-4D97-AF65-F5344CB8AC3E}">
        <p14:creationId xmlns:p14="http://schemas.microsoft.com/office/powerpoint/2010/main" val="228263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74746" y="3148584"/>
            <a:ext cx="9747504" cy="3709416"/>
          </a:xfrm>
        </p:spPr>
        <p:txBody>
          <a:bodyPr lIns="91440" tIns="45720" rIns="91440" bIns="45720" anchor="t">
            <a:normAutofit lnSpcReduction="10000"/>
          </a:bodyPr>
          <a:lstStyle/>
          <a:p>
            <a:pPr marL="246380" indent="-246380"/>
            <a:r>
              <a:rPr lang="en-US" sz="2400" dirty="0">
                <a:latin typeface="Calibri"/>
                <a:ea typeface="Calibri"/>
                <a:cs typeface="Gill Sans Light"/>
              </a:rPr>
              <a:t>HCSSPs should</a:t>
            </a:r>
            <a:r>
              <a:rPr lang="en-US" sz="2400" b="1" dirty="0">
                <a:latin typeface="Calibri"/>
                <a:ea typeface="Calibri"/>
                <a:cs typeface="Gill Sans Light"/>
              </a:rPr>
              <a:t> not use </a:t>
            </a:r>
            <a:r>
              <a:rPr lang="en-US" sz="2400" dirty="0">
                <a:latin typeface="Calibri"/>
                <a:ea typeface="Calibri"/>
                <a:cs typeface="Gill Sans Light"/>
              </a:rPr>
              <a:t>pharmacological agents as a treatment for social isolation and loneliness in older adults. </a:t>
            </a:r>
            <a:endParaRPr lang="en-US" sz="2400" dirty="0">
              <a:latin typeface="Calibri"/>
              <a:ea typeface="Calibri"/>
            </a:endParaRPr>
          </a:p>
          <a:p>
            <a:pPr marL="246380" indent="-246380"/>
            <a:r>
              <a:rPr lang="en-US" sz="2400" dirty="0">
                <a:latin typeface="Calibri"/>
                <a:ea typeface="Calibri"/>
                <a:cs typeface="Gill Sans Light"/>
              </a:rPr>
              <a:t>Medication may be indicated if there is an </a:t>
            </a:r>
            <a:r>
              <a:rPr lang="en-US" sz="2400" b="1" dirty="0">
                <a:latin typeface="Calibri"/>
                <a:ea typeface="Calibri"/>
                <a:cs typeface="Gill Sans Light"/>
              </a:rPr>
              <a:t>underlying mental disorder or physical illness.</a:t>
            </a:r>
            <a:endParaRPr lang="en-CA" sz="2400" b="1">
              <a:latin typeface="Calibri"/>
              <a:ea typeface="Calibri"/>
              <a:cs typeface="Gill Sans Light"/>
            </a:endParaRPr>
          </a:p>
          <a:p>
            <a:pPr marL="0" indent="0">
              <a:buNone/>
            </a:pPr>
            <a:br>
              <a:rPr lang="en-US" sz="2400" dirty="0">
                <a:latin typeface="Calibri"/>
              </a:rPr>
            </a:br>
            <a:br>
              <a:rPr lang="en-US" sz="2400" dirty="0">
                <a:latin typeface="Calibri"/>
              </a:rPr>
            </a:br>
            <a:r>
              <a:rPr lang="en-US" sz="2400" dirty="0">
                <a:latin typeface="Calibri"/>
                <a:ea typeface="Calibri"/>
                <a:cs typeface="Gill Sans Light"/>
              </a:rPr>
              <a:t>	</a:t>
            </a:r>
            <a:r>
              <a:rPr lang="en-US" b="1" dirty="0">
                <a:latin typeface="Calibri"/>
                <a:ea typeface="Calibri"/>
                <a:cs typeface="Gill Sans Light"/>
              </a:rPr>
              <a:t>GRADE:</a:t>
            </a:r>
            <a:r>
              <a:rPr lang="en-US" dirty="0">
                <a:latin typeface="Calibri"/>
                <a:ea typeface="Calibri"/>
                <a:cs typeface="Gill Sans Light"/>
              </a:rPr>
              <a:t> Evidence: Low; Strength: Strong</a:t>
            </a:r>
            <a:endParaRPr lang="en-CA" dirty="0">
              <a:latin typeface="Calibri"/>
              <a:ea typeface="Calibri"/>
              <a:cs typeface="Gill Sans Light"/>
            </a:endParaRPr>
          </a:p>
          <a:p>
            <a:pPr marL="0" indent="0">
              <a:buNone/>
            </a:pPr>
            <a:br>
              <a:rPr lang="en-US" sz="2400" dirty="0"/>
            </a:br>
            <a:endParaRPr lang="en-CA" sz="2400" dirty="0"/>
          </a:p>
        </p:txBody>
      </p:sp>
      <p:sp>
        <p:nvSpPr>
          <p:cNvPr id="3" name="Title 2"/>
          <p:cNvSpPr>
            <a:spLocks noGrp="1"/>
          </p:cNvSpPr>
          <p:nvPr>
            <p:ph type="title"/>
          </p:nvPr>
        </p:nvSpPr>
        <p:spPr>
          <a:xfrm>
            <a:off x="1220660" y="640080"/>
            <a:ext cx="7366875" cy="1435100"/>
          </a:xfrm>
        </p:spPr>
        <p:txBody>
          <a:bodyPr lIns="91440" tIns="45720" rIns="91440" bIns="45720" anchor="t"/>
          <a:lstStyle/>
          <a:p>
            <a:r>
              <a:rPr lang="en-US" sz="2800" dirty="0">
                <a:solidFill>
                  <a:schemeClr val="tx2">
                    <a:lumMod val="75000"/>
                  </a:schemeClr>
                </a:solidFill>
                <a:latin typeface="Calibri"/>
                <a:ea typeface="Calibri"/>
                <a:cs typeface="Calibri"/>
              </a:rPr>
              <a:t>Recommendation #16</a:t>
            </a:r>
            <a:br>
              <a:rPr lang="en-US" sz="2800" dirty="0">
                <a:solidFill>
                  <a:schemeClr val="tx2">
                    <a:lumMod val="75000"/>
                  </a:schemeClr>
                </a:solidFill>
                <a:latin typeface="Calibri"/>
              </a:rPr>
            </a:br>
            <a:r>
              <a:rPr lang="en-US" sz="3600" dirty="0">
                <a:solidFill>
                  <a:schemeClr val="tx2">
                    <a:lumMod val="75000"/>
                  </a:schemeClr>
                </a:solidFill>
                <a:latin typeface="Calibri"/>
                <a:ea typeface="Calibri"/>
                <a:cs typeface="Calibri"/>
              </a:rPr>
              <a:t>Pharmacological Therapy</a:t>
            </a:r>
            <a:endParaRPr lang="en-CA" sz="3600" dirty="0">
              <a:solidFill>
                <a:schemeClr val="tx2">
                  <a:lumMod val="75000"/>
                </a:schemeClr>
              </a:solidFill>
              <a:latin typeface="Calibri"/>
              <a:ea typeface="Calibri"/>
              <a:cs typeface="Calibri"/>
            </a:endParaRPr>
          </a:p>
        </p:txBody>
      </p:sp>
      <p:sp>
        <p:nvSpPr>
          <p:cNvPr id="4" name="Rounded Rectangle 3">
            <a:extLst>
              <a:ext uri="{FF2B5EF4-FFF2-40B4-BE49-F238E27FC236}">
                <a16:creationId xmlns:a16="http://schemas.microsoft.com/office/drawing/2014/main" id="{A066DF24-F5F1-B1B5-418A-1CE69B5164CE}"/>
              </a:ext>
            </a:extLst>
          </p:cNvPr>
          <p:cNvSpPr>
            <a:spLocks noChangeAspect="1"/>
          </p:cNvSpPr>
          <p:nvPr/>
        </p:nvSpPr>
        <p:spPr>
          <a:xfrm rot="2700000">
            <a:off x="9119150" y="429993"/>
            <a:ext cx="2076195" cy="2076195"/>
          </a:xfrm>
          <a:prstGeom prst="roundRect">
            <a:avLst>
              <a:gd name="adj" fmla="val 12968"/>
            </a:avLst>
          </a:prstGeom>
          <a:blipFill dpi="0" rotWithShape="0">
            <a:blip r:embed="rId2">
              <a:extLst>
                <a:ext uri="{28A0092B-C50C-407E-A947-70E740481C1C}">
                  <a14:useLocalDpi xmlns:a14="http://schemas.microsoft.com/office/drawing/2010/main" val="0"/>
                </a:ext>
              </a:extLst>
            </a:blip>
            <a:srcRect/>
            <a:stretch>
              <a:fillRect l="-8140" t="-59" r="-39522" b="5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487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074746" y="3148584"/>
            <a:ext cx="9747504" cy="3709416"/>
          </a:xfrm>
        </p:spPr>
        <p:txBody>
          <a:bodyPr lIns="91440" tIns="45720" rIns="91440" bIns="45720" anchor="t">
            <a:normAutofit/>
          </a:bodyPr>
          <a:lstStyle/>
          <a:p>
            <a:pPr marL="246380" indent="-246380"/>
            <a:r>
              <a:rPr lang="en-US" sz="2400" dirty="0">
                <a:latin typeface="Calibri"/>
                <a:ea typeface="Calibri"/>
                <a:cs typeface="Gill Sans Light"/>
              </a:rPr>
              <a:t>HCSSPs should take an individualized approach to the follow-up of social isolation and loneliness. We recommend HCSSPs reassess intervention efficacy and adherence, with a preference towards </a:t>
            </a:r>
            <a:r>
              <a:rPr lang="en-US" sz="2400" b="1" dirty="0">
                <a:latin typeface="Calibri"/>
                <a:ea typeface="Calibri"/>
                <a:cs typeface="Gill Sans Light"/>
              </a:rPr>
              <a:t>short-term</a:t>
            </a:r>
            <a:r>
              <a:rPr lang="en-US" sz="2400" dirty="0">
                <a:latin typeface="Calibri"/>
                <a:ea typeface="Calibri"/>
                <a:cs typeface="Gill Sans Light"/>
              </a:rPr>
              <a:t> follow-up.</a:t>
            </a:r>
            <a:br>
              <a:rPr lang="en-US" sz="2400" dirty="0">
                <a:latin typeface="Calibri"/>
              </a:rPr>
            </a:br>
            <a:endParaRPr lang="en-US" sz="2400">
              <a:latin typeface="Calibri"/>
              <a:ea typeface="Calibri"/>
            </a:endParaRPr>
          </a:p>
          <a:p>
            <a:pPr marL="0" indent="0">
              <a:buNone/>
            </a:pPr>
            <a:r>
              <a:rPr lang="en-US" sz="2400" dirty="0">
                <a:latin typeface="Calibri"/>
                <a:ea typeface="Calibri"/>
                <a:cs typeface="Gill Sans Light"/>
              </a:rPr>
              <a:t>	Consensus</a:t>
            </a:r>
            <a:br>
              <a:rPr lang="en-US" sz="2400" dirty="0"/>
            </a:br>
            <a:endParaRPr lang="en-CA" sz="2400" dirty="0"/>
          </a:p>
        </p:txBody>
      </p:sp>
      <p:sp>
        <p:nvSpPr>
          <p:cNvPr id="3" name="Title 2"/>
          <p:cNvSpPr>
            <a:spLocks noGrp="1"/>
          </p:cNvSpPr>
          <p:nvPr>
            <p:ph type="title"/>
          </p:nvPr>
        </p:nvSpPr>
        <p:spPr>
          <a:xfrm>
            <a:off x="1220660" y="640080"/>
            <a:ext cx="9747504" cy="1339850"/>
          </a:xfrm>
        </p:spPr>
        <p:txBody>
          <a:bodyPr lIns="91440" tIns="45720" rIns="91440" bIns="45720" anchor="t"/>
          <a:lstStyle/>
          <a:p>
            <a:r>
              <a:rPr lang="en-US" sz="2800" dirty="0">
                <a:solidFill>
                  <a:schemeClr val="tx2">
                    <a:lumMod val="75000"/>
                  </a:schemeClr>
                </a:solidFill>
                <a:latin typeface="Calibri"/>
                <a:ea typeface="Calibri"/>
                <a:cs typeface="Calibri"/>
              </a:rPr>
              <a:t>Recommendation #17</a:t>
            </a:r>
            <a:br>
              <a:rPr lang="en-US" sz="2800" dirty="0">
                <a:solidFill>
                  <a:schemeClr val="tx2">
                    <a:lumMod val="75000"/>
                  </a:schemeClr>
                </a:solidFill>
                <a:latin typeface="Calibri"/>
              </a:rPr>
            </a:br>
            <a:r>
              <a:rPr lang="en-US" sz="4000" dirty="0">
                <a:solidFill>
                  <a:schemeClr val="tx2">
                    <a:lumMod val="75000"/>
                  </a:schemeClr>
                </a:solidFill>
                <a:latin typeface="Calibri"/>
                <a:ea typeface="Calibri"/>
                <a:cs typeface="Calibri"/>
              </a:rPr>
              <a:t>Reassessment</a:t>
            </a:r>
            <a:endParaRPr lang="en-CA" sz="4000" dirty="0">
              <a:solidFill>
                <a:schemeClr val="tx2">
                  <a:lumMod val="75000"/>
                </a:schemeClr>
              </a:solidFill>
              <a:latin typeface="Calibri"/>
              <a:ea typeface="Calibri"/>
              <a:cs typeface="Calibri"/>
            </a:endParaRPr>
          </a:p>
        </p:txBody>
      </p:sp>
    </p:spTree>
    <p:extLst>
      <p:ext uri="{BB962C8B-B14F-4D97-AF65-F5344CB8AC3E}">
        <p14:creationId xmlns:p14="http://schemas.microsoft.com/office/powerpoint/2010/main" val="184111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DD24F-D67C-7012-3F8D-1BFABDCE224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CD8E627-D9CE-C34C-4940-C94AA0724112}"/>
              </a:ext>
            </a:extLst>
          </p:cNvPr>
          <p:cNvPicPr>
            <a:picLocks noChangeAspect="1"/>
          </p:cNvPicPr>
          <p:nvPr/>
        </p:nvPicPr>
        <p:blipFill>
          <a:blip r:embed="rId2"/>
          <a:stretch>
            <a:fillRect/>
          </a:stretch>
        </p:blipFill>
        <p:spPr>
          <a:xfrm>
            <a:off x="1633053" y="894"/>
            <a:ext cx="8486654" cy="6856213"/>
          </a:xfrm>
          <a:prstGeom prst="rect">
            <a:avLst/>
          </a:prstGeom>
        </p:spPr>
      </p:pic>
    </p:spTree>
    <p:extLst>
      <p:ext uri="{BB962C8B-B14F-4D97-AF65-F5344CB8AC3E}">
        <p14:creationId xmlns:p14="http://schemas.microsoft.com/office/powerpoint/2010/main" val="1760898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a:solidFill>
                  <a:schemeClr val="tx2">
                    <a:lumMod val="75000"/>
                  </a:schemeClr>
                </a:solidFill>
                <a:latin typeface="Calibri"/>
                <a:ea typeface="Calibri"/>
                <a:cs typeface="Calibri"/>
              </a:rPr>
              <a:t>Concluding remarks </a:t>
            </a:r>
          </a:p>
        </p:txBody>
      </p:sp>
      <p:sp>
        <p:nvSpPr>
          <p:cNvPr id="3" name="Subtitle 2"/>
          <p:cNvSpPr>
            <a:spLocks noGrp="1"/>
          </p:cNvSpPr>
          <p:nvPr>
            <p:ph type="subTitle" idx="1"/>
          </p:nvPr>
        </p:nvSpPr>
        <p:spPr>
          <a:xfrm>
            <a:off x="863375" y="1758802"/>
            <a:ext cx="10462074" cy="4337700"/>
          </a:xfrm>
        </p:spPr>
        <p:txBody>
          <a:bodyPr/>
          <a:lstStyle/>
          <a:p>
            <a:pPr marL="354965" indent="-354965">
              <a:buClr>
                <a:srgbClr val="2C2C2E"/>
              </a:buClr>
            </a:pPr>
            <a:r>
              <a:rPr lang="en-CA" sz="1800" dirty="0">
                <a:solidFill>
                  <a:schemeClr val="tx1">
                    <a:lumMod val="50000"/>
                  </a:schemeClr>
                </a:solidFill>
                <a:latin typeface="Calibri"/>
                <a:cs typeface="Calibri"/>
              </a:rPr>
              <a:t>Health Care and Social Service Professionals are uniquely positioned to be an important part of the support system for older adults at risk or experiencing the health impacts of social isolation and loneliness. </a:t>
            </a:r>
          </a:p>
          <a:p>
            <a:pPr marL="0" indent="0">
              <a:buClr>
                <a:srgbClr val="2C2C2E"/>
              </a:buClr>
              <a:buNone/>
            </a:pPr>
            <a:endParaRPr lang="en-CA" sz="1800" dirty="0">
              <a:solidFill>
                <a:schemeClr val="tx1">
                  <a:lumMod val="50000"/>
                </a:schemeClr>
              </a:solidFill>
              <a:latin typeface="Calibri"/>
              <a:cs typeface="Calibri"/>
            </a:endParaRPr>
          </a:p>
          <a:p>
            <a:pPr marL="354965" indent="-354965">
              <a:buClr>
                <a:srgbClr val="2C2C2E"/>
              </a:buClr>
            </a:pPr>
            <a:r>
              <a:rPr lang="en-US" sz="1800" dirty="0">
                <a:solidFill>
                  <a:schemeClr val="tx1">
                    <a:lumMod val="50000"/>
                  </a:schemeClr>
                </a:solidFill>
                <a:latin typeface="Calibri"/>
                <a:cs typeface="Calibri"/>
              </a:rPr>
              <a:t>It is important to recognize the diversity within older adult populations including: </a:t>
            </a:r>
          </a:p>
          <a:p>
            <a:pPr marL="850265" lvl="2" indent="-246380">
              <a:buFont typeface="Wingdings" pitchFamily="34" charset="0"/>
              <a:buChar char="Ø"/>
            </a:pPr>
            <a:r>
              <a:rPr lang="en-US" dirty="0">
                <a:solidFill>
                  <a:schemeClr val="tx1">
                    <a:lumMod val="50000"/>
                  </a:schemeClr>
                </a:solidFill>
                <a:latin typeface="Calibri"/>
                <a:cs typeface="Calibri"/>
              </a:rPr>
              <a:t>Incorporating culture and lived experience; </a:t>
            </a:r>
          </a:p>
          <a:p>
            <a:pPr marL="850265" lvl="2" indent="-246380">
              <a:buFont typeface="Wingdings"/>
              <a:buChar char="Ø"/>
            </a:pPr>
            <a:r>
              <a:rPr lang="en-US" dirty="0">
                <a:solidFill>
                  <a:schemeClr val="tx1">
                    <a:lumMod val="50000"/>
                  </a:schemeClr>
                </a:solidFill>
                <a:latin typeface="Calibri"/>
                <a:cs typeface="Calibri"/>
              </a:rPr>
              <a:t>Taking an individualized approach, with shared decision-making. </a:t>
            </a:r>
            <a:endParaRPr lang="en-CA" dirty="0">
              <a:solidFill>
                <a:schemeClr val="tx1">
                  <a:lumMod val="50000"/>
                </a:schemeClr>
              </a:solidFill>
              <a:latin typeface="Calibri"/>
              <a:cs typeface="Calibri"/>
            </a:endParaRPr>
          </a:p>
          <a:p>
            <a:pPr lvl="1" indent="-246380"/>
            <a:endParaRPr lang="en-US" sz="1800" dirty="0">
              <a:solidFill>
                <a:schemeClr val="tx1">
                  <a:lumMod val="50000"/>
                </a:schemeClr>
              </a:solidFill>
              <a:latin typeface="Calibri"/>
              <a:cs typeface="Calibri"/>
            </a:endParaRPr>
          </a:p>
          <a:p>
            <a:pPr marL="354965" indent="-354965">
              <a:buClr>
                <a:srgbClr val="2C2C2E"/>
              </a:buClr>
              <a:buFont typeface="Arial"/>
              <a:buChar char="●"/>
            </a:pPr>
            <a:r>
              <a:rPr lang="en-CA" sz="1800" dirty="0">
                <a:solidFill>
                  <a:schemeClr val="tx1">
                    <a:lumMod val="50000"/>
                  </a:schemeClr>
                </a:solidFill>
                <a:latin typeface="Calibri"/>
                <a:cs typeface="Calibri"/>
              </a:rPr>
              <a:t>Targeted screening for SI&amp;L and a comprehensive assessment are strongly recommended .</a:t>
            </a:r>
            <a:br>
              <a:rPr lang="en-CA" sz="1800" dirty="0">
                <a:solidFill>
                  <a:schemeClr val="tx1">
                    <a:lumMod val="50000"/>
                  </a:schemeClr>
                </a:solidFill>
                <a:latin typeface="Calibri"/>
                <a:cs typeface="Calibri"/>
              </a:rPr>
            </a:br>
            <a:endParaRPr lang="en-CA" sz="1800" dirty="0">
              <a:solidFill>
                <a:schemeClr val="tx1">
                  <a:lumMod val="50000"/>
                </a:schemeClr>
              </a:solidFill>
              <a:latin typeface="Calibri"/>
              <a:cs typeface="Calibri"/>
            </a:endParaRPr>
          </a:p>
          <a:p>
            <a:pPr marL="354965" indent="-354965">
              <a:buClr>
                <a:srgbClr val="2C2C2E"/>
              </a:buClr>
              <a:buFont typeface="Arial"/>
              <a:buChar char="●"/>
            </a:pPr>
            <a:r>
              <a:rPr lang="en-US" sz="1800" dirty="0">
                <a:solidFill>
                  <a:schemeClr val="tx1">
                    <a:lumMod val="50000"/>
                  </a:schemeClr>
                </a:solidFill>
                <a:latin typeface="Calibri"/>
                <a:cs typeface="Calibri"/>
              </a:rPr>
              <a:t>Many different interventions can help to reduce SI&amp;L.</a:t>
            </a:r>
            <a:br>
              <a:rPr lang="en-US" sz="1800" dirty="0">
                <a:solidFill>
                  <a:schemeClr val="tx1">
                    <a:lumMod val="50000"/>
                  </a:schemeClr>
                </a:solidFill>
                <a:latin typeface="Calibri"/>
                <a:cs typeface="Calibri"/>
              </a:rPr>
            </a:br>
            <a:endParaRPr lang="en-US" sz="1800" dirty="0">
              <a:solidFill>
                <a:schemeClr val="tx1">
                  <a:lumMod val="50000"/>
                </a:schemeClr>
              </a:solidFill>
              <a:latin typeface="Calibri"/>
              <a:cs typeface="Calibri"/>
            </a:endParaRPr>
          </a:p>
          <a:p>
            <a:pPr marL="354965" indent="-354965">
              <a:buClr>
                <a:srgbClr val="2C2C2E"/>
              </a:buClr>
              <a:buFont typeface="Arial"/>
              <a:buChar char="●"/>
            </a:pPr>
            <a:r>
              <a:rPr lang="en-CA" sz="1800" dirty="0">
                <a:solidFill>
                  <a:schemeClr val="tx1">
                    <a:lumMod val="50000"/>
                  </a:schemeClr>
                </a:solidFill>
                <a:latin typeface="Calibri"/>
                <a:cs typeface="Calibri"/>
              </a:rPr>
              <a:t>Social Isolation and Loneliness are two unique experiences, yet often connected. More research and understanding is needed for both. </a:t>
            </a:r>
            <a:br>
              <a:rPr lang="en-CA" sz="1800" dirty="0">
                <a:solidFill>
                  <a:schemeClr val="tx1">
                    <a:lumMod val="50000"/>
                  </a:schemeClr>
                </a:solidFill>
                <a:latin typeface="Calibri"/>
                <a:cs typeface="Calibri"/>
              </a:rPr>
            </a:br>
            <a:endParaRPr lang="en-CA" sz="1800" dirty="0">
              <a:solidFill>
                <a:schemeClr val="tx1">
                  <a:lumMod val="50000"/>
                </a:schemeClr>
              </a:solidFill>
              <a:latin typeface="Calibri"/>
              <a:cs typeface="Calibri"/>
            </a:endParaRPr>
          </a:p>
          <a:p>
            <a:pPr marL="354965" indent="-354965">
              <a:buClr>
                <a:srgbClr val="2C2C2E"/>
              </a:buClr>
              <a:buFont typeface="Arial"/>
              <a:buChar char="●"/>
            </a:pPr>
            <a:r>
              <a:rPr lang="en-US" sz="1800" dirty="0">
                <a:solidFill>
                  <a:schemeClr val="tx1">
                    <a:lumMod val="50000"/>
                  </a:schemeClr>
                </a:solidFill>
                <a:latin typeface="Calibri"/>
                <a:cs typeface="Calibri"/>
              </a:rPr>
              <a:t>CCSMH will continue to work with organizations, groups and individuals across Canada to significantly reduce SI&amp;L for older people.    </a:t>
            </a:r>
            <a:endParaRPr lang="en-CA" sz="1800" dirty="0">
              <a:solidFill>
                <a:schemeClr val="tx1">
                  <a:lumMod val="50000"/>
                </a:schemeClr>
              </a:solidFill>
              <a:latin typeface="Calibri"/>
              <a:cs typeface="Calibri"/>
            </a:endParaRPr>
          </a:p>
          <a:p>
            <a:pPr marL="0" indent="0">
              <a:buClr>
                <a:srgbClr val="2C2C2E"/>
              </a:buClr>
              <a:buNone/>
            </a:pPr>
            <a:br>
              <a:rPr lang="en-CA" sz="1800" dirty="0">
                <a:solidFill>
                  <a:schemeClr val="tx1">
                    <a:lumMod val="50000"/>
                  </a:schemeClr>
                </a:solidFill>
                <a:latin typeface="Calibri"/>
                <a:cs typeface="Calibri"/>
              </a:rPr>
            </a:br>
            <a:endParaRPr lang="en-CA" sz="1800" dirty="0">
              <a:solidFill>
                <a:schemeClr val="tx1">
                  <a:lumMod val="50000"/>
                </a:schemeClr>
              </a:solidFill>
              <a:latin typeface="Calibri"/>
              <a:cs typeface="Calibri"/>
            </a:endParaRPr>
          </a:p>
          <a:p>
            <a:pPr marL="0" indent="0">
              <a:buClr>
                <a:srgbClr val="2C2C2E"/>
              </a:buClr>
              <a:buNone/>
            </a:pPr>
            <a:endParaRPr lang="en-CA" sz="1800" dirty="0">
              <a:solidFill>
                <a:schemeClr val="tx1">
                  <a:lumMod val="50000"/>
                </a:schemeClr>
              </a:solidFill>
              <a:latin typeface="Calibri"/>
              <a:cs typeface="Calibri"/>
            </a:endParaRPr>
          </a:p>
          <a:p>
            <a:pPr marL="354965" indent="-354965">
              <a:buClr>
                <a:srgbClr val="2C2C2E"/>
              </a:buClr>
              <a:buFont typeface="Arial"/>
              <a:buChar char="●"/>
            </a:pPr>
            <a:endParaRPr lang="en-CA" sz="1800" dirty="0">
              <a:solidFill>
                <a:schemeClr val="tx1">
                  <a:lumMod val="50000"/>
                </a:schemeClr>
              </a:solidFill>
              <a:latin typeface="Calibri"/>
              <a:cs typeface="Calibri"/>
            </a:endParaRPr>
          </a:p>
          <a:p>
            <a:pPr marL="354965" indent="-354965">
              <a:buClr>
                <a:srgbClr val="2C2C2E"/>
              </a:buClr>
              <a:buFont typeface="Arial"/>
              <a:buChar char="●"/>
            </a:pPr>
            <a:endParaRPr lang="en-CA" sz="1800" dirty="0">
              <a:solidFill>
                <a:schemeClr val="tx1">
                  <a:lumMod val="50000"/>
                </a:schemeClr>
              </a:solidFill>
              <a:latin typeface="Calibri"/>
              <a:cs typeface="Calibri"/>
            </a:endParaRPr>
          </a:p>
          <a:p>
            <a:pPr marL="354965" indent="-354965">
              <a:buClr>
                <a:srgbClr val="2C2C2E"/>
              </a:buClr>
              <a:buFont typeface="Arial"/>
              <a:buChar char="●"/>
            </a:pPr>
            <a:endParaRPr lang="en-CA" sz="1800" dirty="0">
              <a:solidFill>
                <a:schemeClr val="tx1">
                  <a:lumMod val="50000"/>
                </a:schemeClr>
              </a:solidFill>
              <a:latin typeface="Calibri"/>
              <a:cs typeface="Calibri"/>
            </a:endParaRPr>
          </a:p>
          <a:p>
            <a:pPr lvl="1" indent="-246380">
              <a:buClr>
                <a:srgbClr val="D0D3D3"/>
              </a:buClr>
            </a:pPr>
            <a:endParaRPr lang="en-US" dirty="0">
              <a:latin typeface="Calibri"/>
              <a:cs typeface="Calibri"/>
            </a:endParaRPr>
          </a:p>
          <a:p>
            <a:pPr lvl="1" indent="-246380">
              <a:buClr>
                <a:srgbClr val="D0D3D3"/>
              </a:buClr>
            </a:pPr>
            <a:endParaRPr lang="en-US" dirty="0">
              <a:solidFill>
                <a:srgbClr val="58595B"/>
              </a:solidFill>
              <a:latin typeface="Calibri"/>
              <a:cs typeface="Calibri"/>
            </a:endParaRPr>
          </a:p>
          <a:p>
            <a:pPr marL="354965" indent="-354965">
              <a:buClr>
                <a:srgbClr val="2C2C2E"/>
              </a:buClr>
              <a:buFont typeface="Arial"/>
            </a:pPr>
            <a:endParaRPr lang="en-US" sz="2100" dirty="0">
              <a:solidFill>
                <a:srgbClr val="58595B"/>
              </a:solidFill>
              <a:latin typeface="Calibri"/>
              <a:cs typeface="Calibri"/>
            </a:endParaRPr>
          </a:p>
          <a:p>
            <a:pPr marL="354965" indent="-354965">
              <a:buClr>
                <a:srgbClr val="2C2C2E"/>
              </a:buClr>
            </a:pPr>
            <a:endParaRPr lang="en-US" sz="1800" dirty="0">
              <a:solidFill>
                <a:srgbClr val="000000"/>
              </a:solidFill>
              <a:latin typeface="Calibri"/>
              <a:cs typeface="Calibri"/>
            </a:endParaRPr>
          </a:p>
        </p:txBody>
      </p:sp>
    </p:spTree>
    <p:extLst>
      <p:ext uri="{BB962C8B-B14F-4D97-AF65-F5344CB8AC3E}">
        <p14:creationId xmlns:p14="http://schemas.microsoft.com/office/powerpoint/2010/main" val="307058045"/>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E2497-83EA-F7C7-1EEF-FB75B331A2A5}"/>
              </a:ext>
            </a:extLst>
          </p:cNvPr>
          <p:cNvSpPr>
            <a:spLocks noGrp="1"/>
          </p:cNvSpPr>
          <p:nvPr>
            <p:ph type="title"/>
          </p:nvPr>
        </p:nvSpPr>
        <p:spPr>
          <a:xfrm>
            <a:off x="3907422" y="370607"/>
            <a:ext cx="4384428" cy="719016"/>
          </a:xfrm>
        </p:spPr>
        <p:txBody>
          <a:bodyPr lIns="91440" tIns="45720" rIns="91440" bIns="45720" anchor="t">
            <a:noAutofit/>
          </a:bodyPr>
          <a:lstStyle/>
          <a:p>
            <a:r>
              <a:rPr lang="en-US" b="1" dirty="0">
                <a:solidFill>
                  <a:schemeClr val="tx2">
                    <a:lumMod val="75000"/>
                  </a:schemeClr>
                </a:solidFill>
                <a:latin typeface="Calibri"/>
                <a:cs typeface="Calibri"/>
              </a:rPr>
              <a:t>OUR PANELISTS </a:t>
            </a:r>
            <a:r>
              <a:rPr lang="en-US" b="1" dirty="0">
                <a:latin typeface="Calibri"/>
                <a:cs typeface="Calibri"/>
              </a:rPr>
              <a:t> </a:t>
            </a:r>
          </a:p>
        </p:txBody>
      </p:sp>
      <p:sp>
        <p:nvSpPr>
          <p:cNvPr id="3" name="Text Placeholder 2">
            <a:extLst>
              <a:ext uri="{FF2B5EF4-FFF2-40B4-BE49-F238E27FC236}">
                <a16:creationId xmlns:a16="http://schemas.microsoft.com/office/drawing/2014/main" id="{D4F73766-021C-D8FF-1546-CCF087AC2629}"/>
              </a:ext>
            </a:extLst>
          </p:cNvPr>
          <p:cNvSpPr>
            <a:spLocks noGrp="1"/>
          </p:cNvSpPr>
          <p:nvPr>
            <p:ph type="body" idx="1"/>
          </p:nvPr>
        </p:nvSpPr>
        <p:spPr>
          <a:xfrm>
            <a:off x="5163441" y="1347105"/>
            <a:ext cx="6089404" cy="3642371"/>
          </a:xfrm>
        </p:spPr>
        <p:txBody>
          <a:bodyPr lIns="91440" tIns="45720" rIns="91440" bIns="45720" anchor="t">
            <a:noAutofit/>
          </a:bodyPr>
          <a:lstStyle/>
          <a:p>
            <a:pPr algn="ctr"/>
            <a:r>
              <a:rPr lang="en-US" b="1" dirty="0">
                <a:solidFill>
                  <a:schemeClr val="tx1"/>
                </a:solidFill>
                <a:latin typeface="Calibri"/>
                <a:cs typeface="Gill Sans Light"/>
              </a:rPr>
              <a:t>Dr. Andrew </a:t>
            </a:r>
            <a:r>
              <a:rPr lang="en-US" b="1" dirty="0" err="1">
                <a:solidFill>
                  <a:schemeClr val="tx1"/>
                </a:solidFill>
                <a:latin typeface="Calibri"/>
                <a:cs typeface="Gill Sans Light"/>
              </a:rPr>
              <a:t>Whister</a:t>
            </a:r>
            <a:r>
              <a:rPr lang="en-US" b="1" dirty="0">
                <a:solidFill>
                  <a:schemeClr val="tx1"/>
                </a:solidFill>
                <a:latin typeface="Calibri"/>
                <a:cs typeface="Gill Sans Light"/>
              </a:rPr>
              <a:t> </a:t>
            </a:r>
            <a:endParaRPr lang="en-US" dirty="0">
              <a:solidFill>
                <a:schemeClr val="tx1"/>
              </a:solidFill>
              <a:latin typeface="Calibri"/>
            </a:endParaRPr>
          </a:p>
          <a:p>
            <a:pPr algn="ctr"/>
            <a:endParaRPr lang="en-US" sz="2000" dirty="0">
              <a:solidFill>
                <a:srgbClr val="000000"/>
              </a:solidFill>
              <a:latin typeface="Calibri"/>
              <a:cs typeface="Times New Roman"/>
            </a:endParaRPr>
          </a:p>
          <a:p>
            <a:pPr algn="ctr"/>
            <a:r>
              <a:rPr lang="en-US" sz="2000" b="1" dirty="0">
                <a:solidFill>
                  <a:srgbClr val="000000"/>
                </a:solidFill>
                <a:latin typeface="Calibri"/>
                <a:ea typeface="Calibri"/>
                <a:cs typeface="Calibri"/>
              </a:rPr>
              <a:t>H.BA.,MA, PhD</a:t>
            </a:r>
            <a:endParaRPr lang="en-US" sz="2000" dirty="0">
              <a:solidFill>
                <a:srgbClr val="000000"/>
              </a:solidFill>
              <a:latin typeface="Calibri"/>
              <a:ea typeface="Calibri"/>
              <a:cs typeface="Calibri"/>
            </a:endParaRPr>
          </a:p>
          <a:p>
            <a:endParaRPr lang="en-US" sz="2000" dirty="0">
              <a:solidFill>
                <a:srgbClr val="000000"/>
              </a:solidFill>
              <a:latin typeface="Calibri"/>
              <a:ea typeface="Calibri"/>
              <a:cs typeface="Calibri"/>
            </a:endParaRPr>
          </a:p>
          <a:p>
            <a:r>
              <a:rPr lang="en-US" sz="2000" dirty="0">
                <a:solidFill>
                  <a:srgbClr val="000000"/>
                </a:solidFill>
                <a:latin typeface="Calibri"/>
                <a:ea typeface="Calibri"/>
                <a:cs typeface="Calibri"/>
              </a:rPr>
              <a:t>Director &amp; Professor, Gerontology Research Centre &amp; Department, Simon Fraser University</a:t>
            </a:r>
            <a:endParaRPr lang="en-US" sz="2000" dirty="0"/>
          </a:p>
          <a:p>
            <a:endParaRPr lang="en-US" sz="2000" dirty="0">
              <a:solidFill>
                <a:srgbClr val="000000"/>
              </a:solidFill>
              <a:latin typeface="Calibri"/>
              <a:ea typeface="Calibri"/>
              <a:cs typeface="Calibri"/>
            </a:endParaRPr>
          </a:p>
          <a:p>
            <a:pPr algn="ctr"/>
            <a:r>
              <a:rPr lang="en-US" sz="2000" dirty="0">
                <a:solidFill>
                  <a:schemeClr val="tx1"/>
                </a:solidFill>
                <a:latin typeface="Calibri"/>
                <a:ea typeface="Calibri"/>
                <a:cs typeface="Calibri"/>
              </a:rPr>
              <a:t>Contributing Author - </a:t>
            </a:r>
            <a:r>
              <a:rPr lang="en-US" sz="2000" i="1" dirty="0">
                <a:solidFill>
                  <a:schemeClr val="tx1"/>
                </a:solidFill>
                <a:latin typeface="Calibri"/>
                <a:ea typeface="Calibri"/>
                <a:cs typeface="Calibri"/>
              </a:rPr>
              <a:t>Promoting the Health of Older Adults: The Canadian Experience (2021)</a:t>
            </a:r>
            <a:endParaRPr lang="en-US" sz="2000" dirty="0">
              <a:solidFill>
                <a:schemeClr val="tx1"/>
              </a:solidFill>
              <a:latin typeface="Calibri"/>
              <a:ea typeface="Calibri"/>
              <a:cs typeface="Calibri"/>
            </a:endParaRPr>
          </a:p>
          <a:p>
            <a:pPr algn="ctr"/>
            <a:endParaRPr lang="en-US" sz="2000" dirty="0">
              <a:solidFill>
                <a:srgbClr val="000000"/>
              </a:solidFill>
              <a:latin typeface="Calibri"/>
              <a:ea typeface="Calibri"/>
              <a:cs typeface="Times New Roman"/>
            </a:endParaRPr>
          </a:p>
          <a:p>
            <a:pPr algn="ctr"/>
            <a:r>
              <a:rPr lang="en-US" sz="2000" dirty="0">
                <a:solidFill>
                  <a:schemeClr val="tx2">
                    <a:lumMod val="75000"/>
                  </a:schemeClr>
                </a:solidFill>
                <a:latin typeface="Calibri"/>
                <a:cs typeface="Gill Sans Light"/>
              </a:rPr>
              <a:t>Member, CCSMH Guidelines Working Group </a:t>
            </a:r>
            <a:endParaRPr lang="en-US" sz="2000" dirty="0">
              <a:solidFill>
                <a:schemeClr val="tx2">
                  <a:lumMod val="75000"/>
                </a:schemeClr>
              </a:solidFill>
              <a:latin typeface="Calibri"/>
              <a:ea typeface="Calibri"/>
            </a:endParaRPr>
          </a:p>
        </p:txBody>
      </p:sp>
      <p:pic>
        <p:nvPicPr>
          <p:cNvPr id="6" name="Picture 5" descr="A group of colorful squares&#10;&#10;Description automatically generated">
            <a:extLst>
              <a:ext uri="{FF2B5EF4-FFF2-40B4-BE49-F238E27FC236}">
                <a16:creationId xmlns:a16="http://schemas.microsoft.com/office/drawing/2014/main" id="{9CF7C175-8853-BF68-ED05-50067F7BE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00" y="5463860"/>
            <a:ext cx="3092602" cy="550611"/>
          </a:xfrm>
          <a:prstGeom prst="rect">
            <a:avLst/>
          </a:prstGeom>
        </p:spPr>
      </p:pic>
      <p:pic>
        <p:nvPicPr>
          <p:cNvPr id="4" name="Picture 3" descr="Portrait of Andrew V. Wister">
            <a:extLst>
              <a:ext uri="{FF2B5EF4-FFF2-40B4-BE49-F238E27FC236}">
                <a16:creationId xmlns:a16="http://schemas.microsoft.com/office/drawing/2014/main" id="{D23C0BD0-26E8-DE38-9EEE-595F26ADCC54}"/>
              </a:ext>
            </a:extLst>
          </p:cNvPr>
          <p:cNvPicPr>
            <a:picLocks noChangeAspect="1"/>
          </p:cNvPicPr>
          <p:nvPr/>
        </p:nvPicPr>
        <p:blipFill>
          <a:blip r:embed="rId4"/>
          <a:stretch>
            <a:fillRect/>
          </a:stretch>
        </p:blipFill>
        <p:spPr>
          <a:xfrm>
            <a:off x="1675606" y="1400175"/>
            <a:ext cx="3038398" cy="3800475"/>
          </a:xfrm>
          <a:prstGeom prst="rect">
            <a:avLst/>
          </a:prstGeom>
        </p:spPr>
      </p:pic>
    </p:spTree>
    <p:extLst>
      <p:ext uri="{BB962C8B-B14F-4D97-AF65-F5344CB8AC3E}">
        <p14:creationId xmlns:p14="http://schemas.microsoft.com/office/powerpoint/2010/main" val="166078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4391" y="82258"/>
            <a:ext cx="10462075" cy="874400"/>
          </a:xfrm>
        </p:spPr>
        <p:txBody>
          <a:bodyPr/>
          <a:lstStyle/>
          <a:p>
            <a:r>
              <a:rPr lang="en-CA" sz="3200" b="1" dirty="0">
                <a:solidFill>
                  <a:schemeClr val="tx2">
                    <a:lumMod val="75000"/>
                  </a:schemeClr>
                </a:solidFill>
                <a:latin typeface="Calibri"/>
                <a:cs typeface="Calibri"/>
              </a:rPr>
              <a:t>CCSMH Social Isolation &amp; Loneliness Resources</a:t>
            </a:r>
            <a:endParaRPr lang="en-US" sz="3200" b="1" dirty="0">
              <a:solidFill>
                <a:schemeClr val="tx2">
                  <a:lumMod val="75000"/>
                </a:schemeClr>
              </a:solidFill>
              <a:ea typeface="Calibri"/>
            </a:endParaRPr>
          </a:p>
        </p:txBody>
      </p:sp>
      <p:pic>
        <p:nvPicPr>
          <p:cNvPr id="4" name="Picture 3"/>
          <p:cNvPicPr>
            <a:picLocks noChangeAspect="1"/>
          </p:cNvPicPr>
          <p:nvPr/>
        </p:nvPicPr>
        <p:blipFill>
          <a:blip r:embed="rId3"/>
          <a:stretch>
            <a:fillRect/>
          </a:stretch>
        </p:blipFill>
        <p:spPr>
          <a:xfrm>
            <a:off x="397165" y="1856865"/>
            <a:ext cx="3328529" cy="4268716"/>
          </a:xfrm>
          <a:prstGeom prst="rect">
            <a:avLst/>
          </a:prstGeom>
        </p:spPr>
      </p:pic>
      <p:pic>
        <p:nvPicPr>
          <p:cNvPr id="3" name="Picture 2"/>
          <p:cNvPicPr>
            <a:picLocks noChangeAspect="1"/>
          </p:cNvPicPr>
          <p:nvPr/>
        </p:nvPicPr>
        <p:blipFill>
          <a:blip r:embed="rId4"/>
          <a:stretch>
            <a:fillRect/>
          </a:stretch>
        </p:blipFill>
        <p:spPr>
          <a:xfrm>
            <a:off x="4145764" y="1825993"/>
            <a:ext cx="3379808" cy="4330460"/>
          </a:xfrm>
          <a:prstGeom prst="rect">
            <a:avLst/>
          </a:prstGeom>
        </p:spPr>
      </p:pic>
      <p:pic>
        <p:nvPicPr>
          <p:cNvPr id="6" name="Picture 5"/>
          <p:cNvPicPr>
            <a:picLocks noChangeAspect="1"/>
          </p:cNvPicPr>
          <p:nvPr/>
        </p:nvPicPr>
        <p:blipFill>
          <a:blip r:embed="rId5"/>
          <a:stretch>
            <a:fillRect/>
          </a:stretch>
        </p:blipFill>
        <p:spPr>
          <a:xfrm>
            <a:off x="7858093" y="1993344"/>
            <a:ext cx="3379808" cy="4330460"/>
          </a:xfrm>
          <a:prstGeom prst="rect">
            <a:avLst/>
          </a:prstGeom>
        </p:spPr>
      </p:pic>
    </p:spTree>
    <p:extLst>
      <p:ext uri="{BB962C8B-B14F-4D97-AF65-F5344CB8AC3E}">
        <p14:creationId xmlns:p14="http://schemas.microsoft.com/office/powerpoint/2010/main" val="89949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DDA3A7C-DC15-26B0-255F-7F4C36B88B93}"/>
              </a:ext>
            </a:extLst>
          </p:cNvPr>
          <p:cNvSpPr/>
          <p:nvPr/>
        </p:nvSpPr>
        <p:spPr>
          <a:xfrm>
            <a:off x="0" y="2864023"/>
            <a:ext cx="12188825" cy="1096953"/>
          </a:xfrm>
          <a:prstGeom prst="rect">
            <a:avLst/>
          </a:prstGeom>
          <a:solidFill>
            <a:schemeClr val="accent4">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878276F-2C35-AA75-5D1D-B56CD313ACD9}"/>
              </a:ext>
            </a:extLst>
          </p:cNvPr>
          <p:cNvSpPr>
            <a:spLocks noGrp="1"/>
          </p:cNvSpPr>
          <p:nvPr>
            <p:ph type="title"/>
          </p:nvPr>
        </p:nvSpPr>
        <p:spPr>
          <a:xfrm>
            <a:off x="1156334" y="509410"/>
            <a:ext cx="3571126" cy="1363553"/>
          </a:xfrm>
        </p:spPr>
        <p:txBody>
          <a:bodyPr lIns="91440" tIns="45720" rIns="91440" bIns="45720" anchor="t">
            <a:noAutofit/>
          </a:bodyPr>
          <a:lstStyle/>
          <a:p>
            <a:pPr algn="r"/>
            <a:r>
              <a:rPr lang="en-US" dirty="0">
                <a:solidFill>
                  <a:schemeClr val="tx2">
                    <a:lumMod val="75000"/>
                  </a:schemeClr>
                </a:solidFill>
                <a:latin typeface="Calibri"/>
                <a:ea typeface="Calibri"/>
                <a:cs typeface="Calibri"/>
              </a:rPr>
              <a:t>STAY</a:t>
            </a:r>
            <a:br>
              <a:rPr lang="en-US" dirty="0">
                <a:solidFill>
                  <a:schemeClr val="tx2">
                    <a:lumMod val="75000"/>
                  </a:schemeClr>
                </a:solidFill>
                <a:latin typeface="Calibri"/>
              </a:rPr>
            </a:br>
            <a:r>
              <a:rPr lang="en-US" dirty="0">
                <a:solidFill>
                  <a:schemeClr val="tx2">
                    <a:lumMod val="75000"/>
                  </a:schemeClr>
                </a:solidFill>
                <a:latin typeface="Calibri"/>
                <a:ea typeface="Calibri"/>
                <a:cs typeface="Calibri"/>
              </a:rPr>
              <a:t>INFORMED</a:t>
            </a:r>
          </a:p>
        </p:txBody>
      </p:sp>
      <p:sp>
        <p:nvSpPr>
          <p:cNvPr id="38" name="Text Placeholder 37">
            <a:extLst>
              <a:ext uri="{FF2B5EF4-FFF2-40B4-BE49-F238E27FC236}">
                <a16:creationId xmlns:a16="http://schemas.microsoft.com/office/drawing/2014/main" id="{CF2F6AF3-87C0-E0CA-6383-2F507CDB77B6}"/>
              </a:ext>
            </a:extLst>
          </p:cNvPr>
          <p:cNvSpPr>
            <a:spLocks noGrp="1"/>
          </p:cNvSpPr>
          <p:nvPr>
            <p:ph type="body" idx="14"/>
          </p:nvPr>
        </p:nvSpPr>
        <p:spPr>
          <a:xfrm>
            <a:off x="340474" y="1933642"/>
            <a:ext cx="4386986" cy="352358"/>
          </a:xfrm>
        </p:spPr>
        <p:txBody>
          <a:bodyPr/>
          <a:lstStyle/>
          <a:p>
            <a:pPr algn="r"/>
            <a:r>
              <a:rPr lang="en-US" sz="2000" dirty="0"/>
              <a:t>Subscribe to our newsletter</a:t>
            </a:r>
          </a:p>
        </p:txBody>
      </p:sp>
      <p:sp>
        <p:nvSpPr>
          <p:cNvPr id="2" name="Rectangle 1">
            <a:extLst>
              <a:ext uri="{FF2B5EF4-FFF2-40B4-BE49-F238E27FC236}">
                <a16:creationId xmlns:a16="http://schemas.microsoft.com/office/drawing/2014/main" id="{AF7BD137-4FAD-0B7F-438B-2FFC65AF6743}"/>
              </a:ext>
            </a:extLst>
          </p:cNvPr>
          <p:cNvSpPr/>
          <p:nvPr/>
        </p:nvSpPr>
        <p:spPr>
          <a:xfrm>
            <a:off x="1372074" y="2466441"/>
            <a:ext cx="9298771" cy="1003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Content Placeholder 27" descr="A group of colorful squares&#10;&#10;Description automatically generated">
            <a:extLst>
              <a:ext uri="{FF2B5EF4-FFF2-40B4-BE49-F238E27FC236}">
                <a16:creationId xmlns:a16="http://schemas.microsoft.com/office/drawing/2014/main" id="{3A29C89E-5479-3023-D090-7BCEDCC07B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386" y="2790853"/>
            <a:ext cx="1723460" cy="1243292"/>
          </a:xfrm>
          <a:prstGeom prst="rect">
            <a:avLst/>
          </a:prstGeom>
        </p:spPr>
      </p:pic>
      <p:sp>
        <p:nvSpPr>
          <p:cNvPr id="4" name="Title 2">
            <a:extLst>
              <a:ext uri="{FF2B5EF4-FFF2-40B4-BE49-F238E27FC236}">
                <a16:creationId xmlns:a16="http://schemas.microsoft.com/office/drawing/2014/main" id="{09F5B34F-D0C7-198C-0554-555006659CB9}"/>
              </a:ext>
            </a:extLst>
          </p:cNvPr>
          <p:cNvSpPr txBox="1">
            <a:spLocks/>
          </p:cNvSpPr>
          <p:nvPr/>
        </p:nvSpPr>
        <p:spPr>
          <a:xfrm>
            <a:off x="7461363" y="459952"/>
            <a:ext cx="3509849" cy="1363553"/>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800" b="0" i="0" kern="1200" cap="none" spc="100" baseline="0">
                <a:solidFill>
                  <a:schemeClr val="accent4"/>
                </a:solidFill>
                <a:latin typeface="DM Sans 14pt Black" pitchFamily="2" charset="77"/>
                <a:ea typeface="+mj-ea"/>
                <a:cs typeface="+mj-cs"/>
              </a:defRPr>
            </a:lvl1pPr>
          </a:lstStyle>
          <a:p>
            <a:r>
              <a:rPr lang="fr-CA" dirty="0">
                <a:solidFill>
                  <a:schemeClr val="tx2">
                    <a:lumMod val="75000"/>
                  </a:schemeClr>
                </a:solidFill>
                <a:latin typeface="Calibri"/>
                <a:ea typeface="Calibri"/>
                <a:cs typeface="Calibri"/>
              </a:rPr>
              <a:t>RESTEZ</a:t>
            </a:r>
            <a:br>
              <a:rPr lang="fr-CA" dirty="0">
                <a:solidFill>
                  <a:schemeClr val="tx2">
                    <a:lumMod val="75000"/>
                  </a:schemeClr>
                </a:solidFill>
                <a:latin typeface="Calibri"/>
              </a:rPr>
            </a:br>
            <a:r>
              <a:rPr lang="fr-CA" dirty="0">
                <a:solidFill>
                  <a:schemeClr val="tx2">
                    <a:lumMod val="75000"/>
                  </a:schemeClr>
                </a:solidFill>
                <a:latin typeface="Calibri"/>
                <a:ea typeface="Calibri"/>
                <a:cs typeface="Calibri"/>
              </a:rPr>
              <a:t>À </a:t>
            </a:r>
            <a:r>
              <a:rPr lang="en-CA" dirty="0">
                <a:solidFill>
                  <a:schemeClr val="tx2">
                    <a:lumMod val="75000"/>
                  </a:schemeClr>
                </a:solidFill>
                <a:latin typeface="Calibri"/>
                <a:ea typeface="Calibri"/>
                <a:cs typeface="Calibri"/>
              </a:rPr>
              <a:t>L’AFFÛT</a:t>
            </a:r>
          </a:p>
        </p:txBody>
      </p:sp>
      <p:sp>
        <p:nvSpPr>
          <p:cNvPr id="5" name="Text Placeholder 37">
            <a:extLst>
              <a:ext uri="{FF2B5EF4-FFF2-40B4-BE49-F238E27FC236}">
                <a16:creationId xmlns:a16="http://schemas.microsoft.com/office/drawing/2014/main" id="{6B675E35-D225-408E-2943-24B21FF020D3}"/>
              </a:ext>
            </a:extLst>
          </p:cNvPr>
          <p:cNvSpPr txBox="1">
            <a:spLocks/>
          </p:cNvSpPr>
          <p:nvPr/>
        </p:nvSpPr>
        <p:spPr>
          <a:xfrm>
            <a:off x="7461363" y="1934655"/>
            <a:ext cx="4386986" cy="350331"/>
          </a:xfrm>
          <a:prstGeom prst="rect">
            <a:avLst/>
          </a:prstGeom>
        </p:spPr>
        <p:txBody>
          <a:bodyPr anchor="t">
            <a:noAutofit/>
          </a:bodyPr>
          <a:lstStyle>
            <a:lvl1pPr marL="0" indent="0" algn="l" defTabSz="914400" rtl="0" eaLnBrk="1" latinLnBrk="0" hangingPunct="1">
              <a:lnSpc>
                <a:spcPct val="90000"/>
              </a:lnSpc>
              <a:spcBef>
                <a:spcPts val="0"/>
              </a:spcBef>
              <a:buClr>
                <a:schemeClr val="tx1">
                  <a:lumMod val="50000"/>
                </a:schemeClr>
              </a:buClr>
              <a:buFont typeface="Arial" pitchFamily="34" charset="0"/>
              <a:buNone/>
              <a:defRPr sz="2400" b="1" i="0" kern="1200" cap="none" baseline="0">
                <a:solidFill>
                  <a:schemeClr val="accent2"/>
                </a:solidFill>
                <a:latin typeface="DM Sans 14pt" pitchFamily="2" charset="77"/>
                <a:ea typeface="+mn-ea"/>
                <a:cs typeface="Gill Sans Light" panose="020B0302020104020203" pitchFamily="34" charset="-79"/>
              </a:defRPr>
            </a:lvl1pPr>
            <a:lvl2pPr marL="457200" indent="0" algn="l" defTabSz="914400" rtl="0" eaLnBrk="1" latinLnBrk="0" hangingPunct="1">
              <a:lnSpc>
                <a:spcPct val="90000"/>
              </a:lnSpc>
              <a:spcBef>
                <a:spcPts val="800"/>
              </a:spcBef>
              <a:buClr>
                <a:schemeClr val="tx1">
                  <a:lumMod val="50000"/>
                </a:schemeClr>
              </a:buClr>
              <a:buFont typeface="Arial" pitchFamily="34" charset="0"/>
              <a:buNone/>
              <a:defRPr sz="2000" b="1" i="0" kern="1200">
                <a:solidFill>
                  <a:schemeClr val="tx1"/>
                </a:solidFill>
                <a:latin typeface="DM Sans 14pt" pitchFamily="2" charset="77"/>
                <a:ea typeface="+mn-ea"/>
                <a:cs typeface="Gill Sans Light" panose="020B0302020104020203" pitchFamily="34" charset="-79"/>
              </a:defRPr>
            </a:lvl2pPr>
            <a:lvl3pPr marL="914400" indent="0" algn="l" defTabSz="914400" rtl="0" eaLnBrk="1" latinLnBrk="0" hangingPunct="1">
              <a:lnSpc>
                <a:spcPct val="90000"/>
              </a:lnSpc>
              <a:spcBef>
                <a:spcPts val="800"/>
              </a:spcBef>
              <a:buClr>
                <a:schemeClr val="tx1">
                  <a:lumMod val="50000"/>
                </a:schemeClr>
              </a:buClr>
              <a:buFont typeface="Arial" pitchFamily="34" charset="0"/>
              <a:buNone/>
              <a:defRPr sz="1800" b="1" i="0" kern="1200">
                <a:solidFill>
                  <a:schemeClr val="tx1"/>
                </a:solidFill>
                <a:latin typeface="DM Sans 14pt" pitchFamily="2" charset="77"/>
                <a:ea typeface="+mn-ea"/>
                <a:cs typeface="Gill Sans Light" panose="020B0302020104020203" pitchFamily="34" charset="-79"/>
              </a:defRPr>
            </a:lvl3pPr>
            <a:lvl4pPr marL="1371600" indent="0" algn="l" defTabSz="914400" rtl="0" eaLnBrk="1" latinLnBrk="0" hangingPunct="1">
              <a:lnSpc>
                <a:spcPct val="90000"/>
              </a:lnSpc>
              <a:spcBef>
                <a:spcPts val="800"/>
              </a:spcBef>
              <a:buClr>
                <a:schemeClr val="tx1">
                  <a:lumMod val="50000"/>
                </a:schemeClr>
              </a:buClr>
              <a:buFont typeface="Arial" pitchFamily="34" charset="0"/>
              <a:buNone/>
              <a:defRPr sz="1600" b="1" i="0" kern="1200">
                <a:solidFill>
                  <a:schemeClr val="tx1"/>
                </a:solidFill>
                <a:latin typeface="DM Sans 14pt" pitchFamily="2" charset="77"/>
                <a:ea typeface="+mn-ea"/>
                <a:cs typeface="Gill Sans Light" panose="020B0302020104020203" pitchFamily="34" charset="-79"/>
              </a:defRPr>
            </a:lvl4pPr>
            <a:lvl5pPr marL="1828800" indent="0" algn="l" defTabSz="914400" rtl="0" eaLnBrk="1" latinLnBrk="0" hangingPunct="1">
              <a:lnSpc>
                <a:spcPct val="90000"/>
              </a:lnSpc>
              <a:spcBef>
                <a:spcPts val="800"/>
              </a:spcBef>
              <a:buClr>
                <a:schemeClr val="tx1">
                  <a:lumMod val="50000"/>
                </a:schemeClr>
              </a:buClr>
              <a:buFont typeface="Arial" pitchFamily="34" charset="0"/>
              <a:buNone/>
              <a:defRPr sz="1600" b="1" i="0" kern="1200">
                <a:solidFill>
                  <a:schemeClr val="tx1"/>
                </a:solidFill>
                <a:latin typeface="DM Sans 14pt" pitchFamily="2" charset="77"/>
                <a:ea typeface="+mn-ea"/>
                <a:cs typeface="Gill Sans Light" panose="020B0302020104020203" pitchFamily="34" charset="-79"/>
              </a:defRPr>
            </a:lvl5pPr>
            <a:lvl6pPr marL="2286000" indent="0" algn="l" defTabSz="914400" rtl="0" eaLnBrk="1" latinLnBrk="0" hangingPunct="1">
              <a:lnSpc>
                <a:spcPct val="90000"/>
              </a:lnSpc>
              <a:spcBef>
                <a:spcPts val="800"/>
              </a:spcBef>
              <a:buClr>
                <a:schemeClr val="tx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tx1"/>
              </a:buClr>
              <a:buFont typeface="Arial" pitchFamily="34" charset="0"/>
              <a:buNone/>
              <a:defRPr sz="1600" b="1" kern="1200" baseline="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tx1"/>
              </a:buClr>
              <a:buFont typeface="Arial"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tx1"/>
              </a:buClr>
              <a:buFont typeface="Arial" pitchFamily="34" charset="0"/>
              <a:buNone/>
              <a:defRPr sz="1600" b="1" kern="1200" baseline="0">
                <a:solidFill>
                  <a:schemeClr val="tx1"/>
                </a:solidFill>
                <a:latin typeface="+mn-lt"/>
                <a:ea typeface="+mn-ea"/>
                <a:cs typeface="+mn-cs"/>
              </a:defRPr>
            </a:lvl9pPr>
          </a:lstStyle>
          <a:p>
            <a:r>
              <a:rPr lang="en-US" sz="2000" err="1"/>
              <a:t>Inscrivez-vous</a:t>
            </a:r>
            <a:r>
              <a:rPr lang="en-US" sz="2000"/>
              <a:t> </a:t>
            </a:r>
            <a:r>
              <a:rPr lang="en-US" sz="2000" err="1"/>
              <a:t>à</a:t>
            </a:r>
            <a:r>
              <a:rPr lang="en-US" sz="2000"/>
              <a:t> </a:t>
            </a:r>
            <a:r>
              <a:rPr lang="en-US" sz="2000" err="1"/>
              <a:t>notre</a:t>
            </a:r>
            <a:r>
              <a:rPr lang="en-US" sz="2000"/>
              <a:t> </a:t>
            </a:r>
            <a:r>
              <a:rPr lang="en-US" sz="2000" err="1"/>
              <a:t>infolettre</a:t>
            </a:r>
            <a:endParaRPr lang="en-US" sz="2000"/>
          </a:p>
        </p:txBody>
      </p:sp>
      <p:sp>
        <p:nvSpPr>
          <p:cNvPr id="9" name="TextBox 8">
            <a:extLst>
              <a:ext uri="{FF2B5EF4-FFF2-40B4-BE49-F238E27FC236}">
                <a16:creationId xmlns:a16="http://schemas.microsoft.com/office/drawing/2014/main" id="{124810E8-0259-E941-7282-D9C80A7C3C6D}"/>
              </a:ext>
            </a:extLst>
          </p:cNvPr>
          <p:cNvSpPr txBox="1"/>
          <p:nvPr/>
        </p:nvSpPr>
        <p:spPr>
          <a:xfrm>
            <a:off x="2093356" y="3024426"/>
            <a:ext cx="2514603" cy="861774"/>
          </a:xfrm>
          <a:prstGeom prst="rect">
            <a:avLst/>
          </a:prstGeom>
          <a:noFill/>
        </p:spPr>
        <p:txBody>
          <a:bodyPr wrap="square">
            <a:spAutoFit/>
          </a:bodyPr>
          <a:lstStyle/>
          <a:p>
            <a:pPr algn="r"/>
            <a:r>
              <a:rPr lang="en-US" dirty="0">
                <a:latin typeface="DM Sans 14pt Medium" pitchFamily="2" charset="77"/>
              </a:rPr>
              <a:t>Visit our website</a:t>
            </a:r>
          </a:p>
          <a:p>
            <a:pPr algn="r"/>
            <a:r>
              <a:rPr lang="en-US" sz="3200" b="1" dirty="0">
                <a:latin typeface="DM Sans 14pt Black" pitchFamily="2" charset="77"/>
              </a:rPr>
              <a:t>ccsmh.ca </a:t>
            </a:r>
          </a:p>
        </p:txBody>
      </p:sp>
      <p:sp>
        <p:nvSpPr>
          <p:cNvPr id="10" name="TextBox 9">
            <a:extLst>
              <a:ext uri="{FF2B5EF4-FFF2-40B4-BE49-F238E27FC236}">
                <a16:creationId xmlns:a16="http://schemas.microsoft.com/office/drawing/2014/main" id="{AFF331D4-EA10-E728-D500-433A95D8EFD5}"/>
              </a:ext>
            </a:extLst>
          </p:cNvPr>
          <p:cNvSpPr txBox="1"/>
          <p:nvPr/>
        </p:nvSpPr>
        <p:spPr>
          <a:xfrm>
            <a:off x="7461363" y="3024426"/>
            <a:ext cx="3052433" cy="861774"/>
          </a:xfrm>
          <a:prstGeom prst="rect">
            <a:avLst/>
          </a:prstGeom>
          <a:noFill/>
        </p:spPr>
        <p:txBody>
          <a:bodyPr wrap="square">
            <a:spAutoFit/>
          </a:bodyPr>
          <a:lstStyle/>
          <a:p>
            <a:r>
              <a:rPr lang="en-US" err="1">
                <a:latin typeface="DM Sans 14pt Medium" pitchFamily="2" charset="77"/>
              </a:rPr>
              <a:t>Visitez</a:t>
            </a:r>
            <a:r>
              <a:rPr lang="en-US">
                <a:latin typeface="DM Sans 14pt Medium" pitchFamily="2" charset="77"/>
              </a:rPr>
              <a:t> </a:t>
            </a:r>
            <a:r>
              <a:rPr lang="en-US" err="1">
                <a:latin typeface="DM Sans 14pt Medium" pitchFamily="2" charset="77"/>
              </a:rPr>
              <a:t>notre</a:t>
            </a:r>
            <a:r>
              <a:rPr lang="en-US">
                <a:latin typeface="DM Sans 14pt Medium" pitchFamily="2" charset="77"/>
              </a:rPr>
              <a:t> site interne</a:t>
            </a:r>
          </a:p>
          <a:p>
            <a:r>
              <a:rPr lang="en-US" sz="3200" b="1" err="1">
                <a:latin typeface="DM Sans 14pt" pitchFamily="2" charset="77"/>
              </a:rPr>
              <a:t>ccsmpa.ca</a:t>
            </a:r>
            <a:endParaRPr lang="en-US" sz="3200" b="1">
              <a:latin typeface="DM Sans 14pt" pitchFamily="2" charset="77"/>
            </a:endParaRPr>
          </a:p>
        </p:txBody>
      </p:sp>
      <p:sp>
        <p:nvSpPr>
          <p:cNvPr id="11" name="TextBox 10">
            <a:extLst>
              <a:ext uri="{FF2B5EF4-FFF2-40B4-BE49-F238E27FC236}">
                <a16:creationId xmlns:a16="http://schemas.microsoft.com/office/drawing/2014/main" id="{534609C7-447A-4D35-77B4-F6BF71F6DE76}"/>
              </a:ext>
            </a:extLst>
          </p:cNvPr>
          <p:cNvSpPr txBox="1"/>
          <p:nvPr/>
        </p:nvSpPr>
        <p:spPr>
          <a:xfrm>
            <a:off x="684212" y="4209871"/>
            <a:ext cx="5332893" cy="1200329"/>
          </a:xfrm>
          <a:prstGeom prst="rect">
            <a:avLst/>
          </a:prstGeom>
          <a:noFill/>
        </p:spPr>
        <p:txBody>
          <a:bodyPr wrap="square">
            <a:spAutoFit/>
          </a:bodyPr>
          <a:lstStyle/>
          <a:p>
            <a:pPr algn="r"/>
            <a:r>
              <a:rPr lang="en-US" dirty="0">
                <a:latin typeface="DM Sans 14pt" pitchFamily="2" charset="77"/>
              </a:rPr>
              <a:t>Visit our </a:t>
            </a:r>
            <a:r>
              <a:rPr lang="en-US" b="1" i="1" dirty="0">
                <a:latin typeface="DM Sans 14pt" pitchFamily="2" charset="77"/>
              </a:rPr>
              <a:t>Areas of Focus</a:t>
            </a:r>
            <a:r>
              <a:rPr lang="en-US" b="1" dirty="0">
                <a:latin typeface="DM Sans 14pt" pitchFamily="2" charset="77"/>
              </a:rPr>
              <a:t> </a:t>
            </a:r>
            <a:r>
              <a:rPr lang="en-US" dirty="0">
                <a:latin typeface="DM Sans 14pt" pitchFamily="2" charset="77"/>
              </a:rPr>
              <a:t>section, read the quarterly newsletter and browse tools and resources. We would be grateful if you would also consider making a donation. </a:t>
            </a:r>
          </a:p>
        </p:txBody>
      </p:sp>
      <p:sp>
        <p:nvSpPr>
          <p:cNvPr id="12" name="TextBox 11">
            <a:extLst>
              <a:ext uri="{FF2B5EF4-FFF2-40B4-BE49-F238E27FC236}">
                <a16:creationId xmlns:a16="http://schemas.microsoft.com/office/drawing/2014/main" id="{86E8E3A9-C6B5-3EAB-5079-0A1696D00963}"/>
              </a:ext>
            </a:extLst>
          </p:cNvPr>
          <p:cNvSpPr txBox="1"/>
          <p:nvPr/>
        </p:nvSpPr>
        <p:spPr>
          <a:xfrm>
            <a:off x="6167367" y="4207308"/>
            <a:ext cx="5680982" cy="1200329"/>
          </a:xfrm>
          <a:prstGeom prst="rect">
            <a:avLst/>
          </a:prstGeom>
          <a:noFill/>
        </p:spPr>
        <p:txBody>
          <a:bodyPr wrap="square">
            <a:spAutoFit/>
          </a:bodyPr>
          <a:lstStyle/>
          <a:p>
            <a:r>
              <a:rPr lang="en-US" dirty="0" err="1">
                <a:latin typeface="DM Sans 14pt" pitchFamily="2" charset="77"/>
              </a:rPr>
              <a:t>Visitez</a:t>
            </a:r>
            <a:r>
              <a:rPr lang="en-US" dirty="0">
                <a:latin typeface="DM Sans 14pt" pitchFamily="2" charset="77"/>
              </a:rPr>
              <a:t> la section </a:t>
            </a:r>
            <a:r>
              <a:rPr lang="en-US" b="1" i="1" dirty="0" err="1">
                <a:latin typeface="DM Sans 14pt" pitchFamily="2" charset="77"/>
              </a:rPr>
              <a:t>Domaines</a:t>
            </a:r>
            <a:r>
              <a:rPr lang="en-US" b="1" i="1" dirty="0">
                <a:latin typeface="DM Sans 14pt" pitchFamily="2" charset="77"/>
              </a:rPr>
              <a:t> </a:t>
            </a:r>
            <a:r>
              <a:rPr lang="en-US" b="1" i="1" dirty="0" err="1">
                <a:latin typeface="DM Sans 14pt" pitchFamily="2" charset="77"/>
              </a:rPr>
              <a:t>d’intérêts</a:t>
            </a:r>
            <a:r>
              <a:rPr lang="en-US" dirty="0">
                <a:latin typeface="DM Sans 14pt" pitchFamily="2" charset="77"/>
              </a:rPr>
              <a:t>, </a:t>
            </a:r>
            <a:r>
              <a:rPr lang="en-US" dirty="0" err="1">
                <a:latin typeface="DM Sans 14pt" pitchFamily="2" charset="77"/>
              </a:rPr>
              <a:t>lisez</a:t>
            </a:r>
            <a:r>
              <a:rPr lang="en-US" dirty="0">
                <a:latin typeface="DM Sans 14pt" pitchFamily="2" charset="77"/>
              </a:rPr>
              <a:t> </a:t>
            </a:r>
            <a:r>
              <a:rPr lang="en-US" dirty="0" err="1">
                <a:latin typeface="DM Sans 14pt" pitchFamily="2" charset="77"/>
              </a:rPr>
              <a:t>notre</a:t>
            </a:r>
            <a:r>
              <a:rPr lang="en-US" dirty="0">
                <a:latin typeface="DM Sans 14pt" pitchFamily="2" charset="77"/>
              </a:rPr>
              <a:t> </a:t>
            </a:r>
            <a:r>
              <a:rPr lang="en-US" dirty="0" err="1">
                <a:latin typeface="DM Sans 14pt" pitchFamily="2" charset="77"/>
              </a:rPr>
              <a:t>infolettre</a:t>
            </a:r>
            <a:r>
              <a:rPr lang="en-US" dirty="0">
                <a:latin typeface="DM Sans 14pt" pitchFamily="2" charset="77"/>
              </a:rPr>
              <a:t>, </a:t>
            </a:r>
            <a:r>
              <a:rPr lang="en-US" dirty="0" err="1">
                <a:latin typeface="DM Sans 14pt" pitchFamily="2" charset="77"/>
              </a:rPr>
              <a:t>trouvez</a:t>
            </a:r>
            <a:r>
              <a:rPr lang="en-US" dirty="0">
                <a:latin typeface="DM Sans 14pt" pitchFamily="2" charset="77"/>
              </a:rPr>
              <a:t> des </a:t>
            </a:r>
            <a:r>
              <a:rPr lang="en-US" dirty="0" err="1">
                <a:latin typeface="DM Sans 14pt" pitchFamily="2" charset="77"/>
              </a:rPr>
              <a:t>ressources</a:t>
            </a:r>
            <a:r>
              <a:rPr lang="en-US" dirty="0">
                <a:latin typeface="DM Sans 14pt" pitchFamily="2" charset="77"/>
              </a:rPr>
              <a:t> et </a:t>
            </a:r>
            <a:r>
              <a:rPr lang="en-US" dirty="0" err="1">
                <a:latin typeface="DM Sans 14pt" pitchFamily="2" charset="77"/>
              </a:rPr>
              <a:t>outils</a:t>
            </a:r>
            <a:r>
              <a:rPr lang="en-US" dirty="0">
                <a:latin typeface="DM Sans 14pt" pitchFamily="2" charset="77"/>
              </a:rPr>
              <a:t>. Nous </a:t>
            </a:r>
            <a:r>
              <a:rPr lang="en-US" dirty="0" err="1">
                <a:latin typeface="DM Sans 14pt" pitchFamily="2" charset="77"/>
              </a:rPr>
              <a:t>vous</a:t>
            </a:r>
            <a:r>
              <a:rPr lang="en-US" dirty="0">
                <a:latin typeface="DM Sans 14pt" pitchFamily="2" charset="77"/>
              </a:rPr>
              <a:t> </a:t>
            </a:r>
            <a:r>
              <a:rPr lang="en-US" dirty="0" err="1">
                <a:latin typeface="DM Sans 14pt" pitchFamily="2" charset="77"/>
              </a:rPr>
              <a:t>serions</a:t>
            </a:r>
            <a:r>
              <a:rPr lang="en-US" dirty="0">
                <a:latin typeface="DM Sans 14pt" pitchFamily="2" charset="77"/>
              </a:rPr>
              <a:t> </a:t>
            </a:r>
            <a:r>
              <a:rPr lang="en-US" dirty="0" err="1">
                <a:latin typeface="DM Sans 14pt" pitchFamily="2" charset="77"/>
              </a:rPr>
              <a:t>reconnaissants</a:t>
            </a:r>
            <a:r>
              <a:rPr lang="en-US" dirty="0">
                <a:latin typeface="DM Sans 14pt" pitchFamily="2" charset="77"/>
              </a:rPr>
              <a:t> de </a:t>
            </a:r>
            <a:r>
              <a:rPr lang="en-US" dirty="0" err="1">
                <a:latin typeface="DM Sans 14pt" pitchFamily="2" charset="77"/>
              </a:rPr>
              <a:t>prendre</a:t>
            </a:r>
            <a:r>
              <a:rPr lang="en-US" dirty="0">
                <a:latin typeface="DM Sans 14pt" pitchFamily="2" charset="77"/>
              </a:rPr>
              <a:t> </a:t>
            </a:r>
            <a:r>
              <a:rPr lang="en-US" dirty="0" err="1">
                <a:latin typeface="DM Sans 14pt" pitchFamily="2" charset="77"/>
              </a:rPr>
              <a:t>en</a:t>
            </a:r>
            <a:r>
              <a:rPr lang="en-US" dirty="0">
                <a:latin typeface="DM Sans 14pt" pitchFamily="2" charset="77"/>
              </a:rPr>
              <a:t> consideration </a:t>
            </a:r>
            <a:r>
              <a:rPr lang="en-US" dirty="0" err="1">
                <a:latin typeface="DM Sans 14pt" pitchFamily="2" charset="77"/>
              </a:rPr>
              <a:t>l’option</a:t>
            </a:r>
            <a:r>
              <a:rPr lang="en-US" dirty="0">
                <a:latin typeface="DM Sans 14pt" pitchFamily="2" charset="77"/>
              </a:rPr>
              <a:t> de faire un don. </a:t>
            </a:r>
          </a:p>
        </p:txBody>
      </p:sp>
      <p:sp>
        <p:nvSpPr>
          <p:cNvPr id="41" name="Rectangle 40">
            <a:extLst>
              <a:ext uri="{FF2B5EF4-FFF2-40B4-BE49-F238E27FC236}">
                <a16:creationId xmlns:a16="http://schemas.microsoft.com/office/drawing/2014/main" id="{E678813C-C382-E59C-3820-D70B0FAAE327}"/>
              </a:ext>
            </a:extLst>
          </p:cNvPr>
          <p:cNvSpPr/>
          <p:nvPr/>
        </p:nvSpPr>
        <p:spPr>
          <a:xfrm>
            <a:off x="227012" y="6324600"/>
            <a:ext cx="3962400" cy="399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7012D4F-ABB1-938E-85FD-31B87667B8EF}"/>
              </a:ext>
            </a:extLst>
          </p:cNvPr>
          <p:cNvSpPr txBox="1"/>
          <p:nvPr/>
        </p:nvSpPr>
        <p:spPr>
          <a:xfrm>
            <a:off x="1927272" y="6136090"/>
            <a:ext cx="3139125" cy="369332"/>
          </a:xfrm>
          <a:prstGeom prst="rect">
            <a:avLst/>
          </a:prstGeom>
          <a:noFill/>
        </p:spPr>
        <p:txBody>
          <a:bodyPr wrap="square">
            <a:spAutoFit/>
          </a:bodyPr>
          <a:lstStyle/>
          <a:p>
            <a:pPr algn="r"/>
            <a:r>
              <a:rPr lang="en-US" dirty="0">
                <a:solidFill>
                  <a:schemeClr val="accent4"/>
                </a:solidFill>
                <a:latin typeface="DM Sans 14pt Medium" pitchFamily="2" charset="77"/>
              </a:rPr>
              <a:t>Follow us on social media</a:t>
            </a:r>
            <a:endParaRPr lang="en-US" sz="3200" b="1" dirty="0">
              <a:solidFill>
                <a:schemeClr val="accent4"/>
              </a:solidFill>
              <a:latin typeface="DM Sans 14pt Medium" pitchFamily="2" charset="77"/>
            </a:endParaRPr>
          </a:p>
        </p:txBody>
      </p:sp>
      <p:sp>
        <p:nvSpPr>
          <p:cNvPr id="17" name="Rectangle 16">
            <a:extLst>
              <a:ext uri="{FF2B5EF4-FFF2-40B4-BE49-F238E27FC236}">
                <a16:creationId xmlns:a16="http://schemas.microsoft.com/office/drawing/2014/main" id="{8BAB1D7E-D395-E2D2-438B-9C3225A4C155}"/>
              </a:ext>
            </a:extLst>
          </p:cNvPr>
          <p:cNvSpPr/>
          <p:nvPr/>
        </p:nvSpPr>
        <p:spPr>
          <a:xfrm>
            <a:off x="8380412" y="5924411"/>
            <a:ext cx="3732213" cy="8000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D9576E0-653D-689B-5F11-C72C0E1EE266}"/>
              </a:ext>
            </a:extLst>
          </p:cNvPr>
          <p:cNvSpPr txBox="1"/>
          <p:nvPr/>
        </p:nvSpPr>
        <p:spPr>
          <a:xfrm>
            <a:off x="7122425" y="6107668"/>
            <a:ext cx="4343919" cy="369332"/>
          </a:xfrm>
          <a:prstGeom prst="rect">
            <a:avLst/>
          </a:prstGeom>
          <a:noFill/>
        </p:spPr>
        <p:txBody>
          <a:bodyPr wrap="square">
            <a:spAutoFit/>
          </a:bodyPr>
          <a:lstStyle/>
          <a:p>
            <a:r>
              <a:rPr lang="en-US">
                <a:solidFill>
                  <a:schemeClr val="accent4"/>
                </a:solidFill>
                <a:latin typeface="DM Sans 14pt Medium" pitchFamily="2" charset="77"/>
              </a:rPr>
              <a:t>Suivez nous sur </a:t>
            </a:r>
            <a:r>
              <a:rPr lang="en-US" err="1">
                <a:solidFill>
                  <a:schemeClr val="accent4"/>
                </a:solidFill>
                <a:latin typeface="DM Sans 14pt Medium" pitchFamily="2" charset="77"/>
              </a:rPr>
              <a:t>nos</a:t>
            </a:r>
            <a:r>
              <a:rPr lang="en-US">
                <a:solidFill>
                  <a:schemeClr val="accent4"/>
                </a:solidFill>
                <a:latin typeface="DM Sans 14pt Medium" pitchFamily="2" charset="77"/>
              </a:rPr>
              <a:t> </a:t>
            </a:r>
            <a:r>
              <a:rPr lang="en-US" err="1">
                <a:solidFill>
                  <a:schemeClr val="accent4"/>
                </a:solidFill>
                <a:latin typeface="DM Sans 14pt Medium" pitchFamily="2" charset="77"/>
              </a:rPr>
              <a:t>réseaux</a:t>
            </a:r>
            <a:r>
              <a:rPr lang="en-US">
                <a:solidFill>
                  <a:schemeClr val="accent4"/>
                </a:solidFill>
                <a:latin typeface="DM Sans 14pt Medium" pitchFamily="2" charset="77"/>
              </a:rPr>
              <a:t> </a:t>
            </a:r>
            <a:r>
              <a:rPr lang="en-US" err="1">
                <a:solidFill>
                  <a:schemeClr val="accent4"/>
                </a:solidFill>
                <a:latin typeface="DM Sans 14pt Medium" pitchFamily="2" charset="77"/>
              </a:rPr>
              <a:t>sociaux</a:t>
            </a:r>
            <a:endParaRPr lang="en-US" sz="3200" b="1">
              <a:solidFill>
                <a:schemeClr val="accent4"/>
              </a:solidFill>
              <a:latin typeface="DM Sans 14pt Medium" pitchFamily="2" charset="77"/>
            </a:endParaRPr>
          </a:p>
        </p:txBody>
      </p:sp>
      <p:pic>
        <p:nvPicPr>
          <p:cNvPr id="19" name="Picture 18" descr="A blue x on a black background&#10;&#10;Description automatically generated">
            <a:extLst>
              <a:ext uri="{FF2B5EF4-FFF2-40B4-BE49-F238E27FC236}">
                <a16:creationId xmlns:a16="http://schemas.microsoft.com/office/drawing/2014/main" id="{D28D5DAE-1BC6-ABD0-DD9F-D05746DF666B}"/>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85394" y="6024767"/>
            <a:ext cx="492096" cy="492096"/>
          </a:xfrm>
          <a:prstGeom prst="rect">
            <a:avLst/>
          </a:prstGeom>
        </p:spPr>
      </p:pic>
      <p:pic>
        <p:nvPicPr>
          <p:cNvPr id="21" name="Picture 20" descr="A blue and black logo&#10;&#10;Description automatically generated">
            <a:extLst>
              <a:ext uri="{FF2B5EF4-FFF2-40B4-BE49-F238E27FC236}">
                <a16:creationId xmlns:a16="http://schemas.microsoft.com/office/drawing/2014/main" id="{9B00C28F-1D2A-D0DD-F9AF-F34B7B419FDA}"/>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11332" y="6024767"/>
            <a:ext cx="492096" cy="492096"/>
          </a:xfrm>
          <a:prstGeom prst="rect">
            <a:avLst/>
          </a:prstGeom>
        </p:spPr>
      </p:pic>
      <p:pic>
        <p:nvPicPr>
          <p:cNvPr id="23" name="Picture 22" descr="A blue and black logo&#10;&#10;Description automatically generated">
            <a:extLst>
              <a:ext uri="{FF2B5EF4-FFF2-40B4-BE49-F238E27FC236}">
                <a16:creationId xmlns:a16="http://schemas.microsoft.com/office/drawing/2014/main" id="{DB0CDAA2-162A-DEA3-CF4F-66AD9BC98624}"/>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848363" y="6024767"/>
            <a:ext cx="492096" cy="492096"/>
          </a:xfrm>
          <a:prstGeom prst="rect">
            <a:avLst/>
          </a:prstGeom>
        </p:spPr>
      </p:pic>
      <p:pic>
        <p:nvPicPr>
          <p:cNvPr id="7" name="Picture 6" descr="A qr code with black squares&#10;&#10;Description automatically generated">
            <a:extLst>
              <a:ext uri="{FF2B5EF4-FFF2-40B4-BE49-F238E27FC236}">
                <a16:creationId xmlns:a16="http://schemas.microsoft.com/office/drawing/2014/main" id="{02A4BD9F-37B8-0B51-FDC4-95EA505F0AFF}"/>
              </a:ext>
            </a:extLst>
          </p:cNvPr>
          <p:cNvPicPr>
            <a:picLocks noChangeAspect="1"/>
          </p:cNvPicPr>
          <p:nvPr/>
        </p:nvPicPr>
        <p:blipFill>
          <a:blip r:embed="rId7"/>
          <a:stretch>
            <a:fillRect/>
          </a:stretch>
        </p:blipFill>
        <p:spPr>
          <a:xfrm>
            <a:off x="4904860" y="91579"/>
            <a:ext cx="2375365" cy="2376885"/>
          </a:xfrm>
          <a:prstGeom prst="rect">
            <a:avLst/>
          </a:prstGeom>
        </p:spPr>
      </p:pic>
    </p:spTree>
    <p:extLst>
      <p:ext uri="{BB962C8B-B14F-4D97-AF65-F5344CB8AC3E}">
        <p14:creationId xmlns:p14="http://schemas.microsoft.com/office/powerpoint/2010/main" val="419289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0EF6C-F58B-4523-E9FF-91490CBE024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A15747-4F07-C967-2A8D-FCFB37A3DCF5}"/>
              </a:ext>
            </a:extLst>
          </p:cNvPr>
          <p:cNvSpPr txBox="1"/>
          <p:nvPr/>
        </p:nvSpPr>
        <p:spPr>
          <a:xfrm>
            <a:off x="6255938" y="1143000"/>
            <a:ext cx="5485685" cy="2677656"/>
          </a:xfrm>
          <a:prstGeom prst="rect">
            <a:avLst/>
          </a:prstGeom>
          <a:noFill/>
          <a:ln>
            <a:solidFill>
              <a:schemeClr val="accent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dirty="0"/>
          </a:p>
          <a:p>
            <a:r>
              <a:rPr lang="en-US" sz="2800" dirty="0">
                <a:solidFill>
                  <a:schemeClr val="accent2"/>
                </a:solidFill>
                <a:ea typeface="Calibri"/>
                <a:cs typeface="Calibri"/>
              </a:rPr>
              <a:t>Thank you CORE CANADA and Our Audience for this Opportunity!            </a:t>
            </a:r>
          </a:p>
          <a:p>
            <a:r>
              <a:rPr lang="en-US" sz="2800" dirty="0"/>
              <a:t>You can contact us at:  </a:t>
            </a:r>
            <a:r>
              <a:rPr lang="en-CA" sz="2400" u="sng" dirty="0">
                <a:solidFill>
                  <a:srgbClr val="735BBD"/>
                </a:solidFill>
                <a:cs typeface="Segoe UI"/>
                <a:hlinkClick r:id="rId2"/>
              </a:rPr>
              <a:t>socialconnections@ccsmh.ca</a:t>
            </a:r>
            <a:r>
              <a:rPr lang="en-US" sz="2400" dirty="0">
                <a:ea typeface="Calibri"/>
                <a:cs typeface="Calibri"/>
              </a:rPr>
              <a:t>​</a:t>
            </a:r>
            <a:endParaRPr lang="en-US" dirty="0">
              <a:ea typeface="Calibri"/>
              <a:cs typeface="Calibri"/>
            </a:endParaRPr>
          </a:p>
        </p:txBody>
      </p:sp>
      <p:pic>
        <p:nvPicPr>
          <p:cNvPr id="5" name="Picture 4" descr="6,183 Thank You Flowers Stock Photos - Free &amp; Royalty-Free ...">
            <a:extLst>
              <a:ext uri="{FF2B5EF4-FFF2-40B4-BE49-F238E27FC236}">
                <a16:creationId xmlns:a16="http://schemas.microsoft.com/office/drawing/2014/main" id="{967A3E08-11DC-7697-8A20-9005AC8DF10E}"/>
              </a:ext>
            </a:extLst>
          </p:cNvPr>
          <p:cNvPicPr>
            <a:picLocks noChangeAspect="1"/>
          </p:cNvPicPr>
          <p:nvPr/>
        </p:nvPicPr>
        <p:blipFill>
          <a:blip r:embed="rId3"/>
          <a:stretch>
            <a:fillRect/>
          </a:stretch>
        </p:blipFill>
        <p:spPr>
          <a:xfrm>
            <a:off x="1259223" y="1261991"/>
            <a:ext cx="4220970" cy="2813469"/>
          </a:xfrm>
          <a:prstGeom prst="rect">
            <a:avLst/>
          </a:prstGeom>
        </p:spPr>
      </p:pic>
    </p:spTree>
    <p:extLst>
      <p:ext uri="{BB962C8B-B14F-4D97-AF65-F5344CB8AC3E}">
        <p14:creationId xmlns:p14="http://schemas.microsoft.com/office/powerpoint/2010/main" val="188821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a:solidFill>
                  <a:schemeClr val="tx2">
                    <a:lumMod val="75000"/>
                  </a:schemeClr>
                </a:solidFill>
                <a:latin typeface="Calibri"/>
                <a:ea typeface="Calibri"/>
                <a:cs typeface="Calibri"/>
              </a:rPr>
              <a:t>Small Group Discussion Topic </a:t>
            </a:r>
          </a:p>
        </p:txBody>
      </p:sp>
      <p:sp>
        <p:nvSpPr>
          <p:cNvPr id="3" name="Subtitle 2"/>
          <p:cNvSpPr>
            <a:spLocks noGrp="1"/>
          </p:cNvSpPr>
          <p:nvPr>
            <p:ph type="subTitle" idx="1"/>
          </p:nvPr>
        </p:nvSpPr>
        <p:spPr>
          <a:xfrm>
            <a:off x="863375" y="1758802"/>
            <a:ext cx="10776317" cy="4337700"/>
          </a:xfrm>
        </p:spPr>
        <p:txBody>
          <a:bodyPr/>
          <a:lstStyle/>
          <a:p>
            <a:pPr marL="0" indent="0" algn="ctr">
              <a:buClr>
                <a:srgbClr val="2C2C2E"/>
              </a:buClr>
              <a:buNone/>
            </a:pPr>
            <a:br>
              <a:rPr lang="en-CA" sz="1800" dirty="0">
                <a:solidFill>
                  <a:schemeClr val="tx1">
                    <a:lumMod val="50000"/>
                  </a:schemeClr>
                </a:solidFill>
                <a:latin typeface="Calibri"/>
                <a:cs typeface="Calibri"/>
              </a:rPr>
            </a:br>
            <a:r>
              <a:rPr lang="en-CA" sz="2400" dirty="0">
                <a:solidFill>
                  <a:schemeClr val="tx1">
                    <a:lumMod val="50000"/>
                  </a:schemeClr>
                </a:solidFill>
                <a:latin typeface="Calibri"/>
                <a:ea typeface="Calibri"/>
                <a:cs typeface="Calibri"/>
              </a:rPr>
              <a:t>                     In small groups - round table style - providing each person in the group an opportunity to share their thoughts on this question: </a:t>
            </a:r>
          </a:p>
          <a:p>
            <a:pPr marL="0" indent="0">
              <a:buNone/>
            </a:pPr>
            <a:endParaRPr lang="en-CA" sz="2400" dirty="0">
              <a:solidFill>
                <a:schemeClr val="tx1">
                  <a:lumMod val="50000"/>
                </a:schemeClr>
              </a:solidFill>
              <a:latin typeface="Calibri"/>
              <a:ea typeface="Calibri"/>
              <a:cs typeface="Calibri"/>
            </a:endParaRPr>
          </a:p>
          <a:p>
            <a:pPr marL="354965" indent="-354965" algn="ctr">
              <a:buNone/>
            </a:pPr>
            <a:r>
              <a:rPr lang="en-CA" sz="2400" dirty="0">
                <a:solidFill>
                  <a:schemeClr val="tx1">
                    <a:lumMod val="50000"/>
                  </a:schemeClr>
                </a:solidFill>
                <a:latin typeface="Calibri"/>
                <a:ea typeface="Calibri"/>
                <a:cs typeface="Calibri"/>
              </a:rPr>
              <a:t>“What </a:t>
            </a:r>
            <a:r>
              <a:rPr lang="en-CA" sz="2400" i="1" dirty="0">
                <a:solidFill>
                  <a:schemeClr val="tx1">
                    <a:lumMod val="50000"/>
                  </a:schemeClr>
                </a:solidFill>
                <a:latin typeface="Calibri"/>
                <a:ea typeface="Calibri"/>
                <a:cs typeface="Calibri"/>
              </a:rPr>
              <a:t>are some practical ways your organization is already implementing, or might consider implementing, that promotes social connections with your older patients  and/or clients?” </a:t>
            </a:r>
            <a:endParaRPr lang="en-CA" dirty="0">
              <a:ea typeface="Calibri" panose="020F0502020204030204" pitchFamily="34" charset="0"/>
            </a:endParaRPr>
          </a:p>
          <a:p>
            <a:pPr marL="354965" indent="-354965" algn="ctr">
              <a:buNone/>
            </a:pPr>
            <a:endParaRPr lang="en-CA" sz="2800" b="1" dirty="0">
              <a:solidFill>
                <a:schemeClr val="accent2"/>
              </a:solidFill>
              <a:latin typeface="Calibri"/>
              <a:ea typeface="Calibri"/>
              <a:cs typeface="Calibri"/>
            </a:endParaRPr>
          </a:p>
          <a:p>
            <a:pPr marL="354965" indent="-354965" algn="ctr">
              <a:buNone/>
            </a:pPr>
            <a:r>
              <a:rPr lang="en-CA" sz="2800" i="1" dirty="0">
                <a:solidFill>
                  <a:schemeClr val="accent3">
                    <a:lumMod val="75000"/>
                  </a:schemeClr>
                </a:solidFill>
                <a:latin typeface="Calibri"/>
                <a:ea typeface="Calibri"/>
                <a:cs typeface="Calibri"/>
              </a:rPr>
              <a:t>Plan to add your ideas to the “Waterfall Chat” when we return so you can share your multitude of ideas!  </a:t>
            </a:r>
            <a:endParaRPr lang="en-CA" sz="2100" i="1">
              <a:solidFill>
                <a:schemeClr val="accent3">
                  <a:lumMod val="75000"/>
                </a:schemeClr>
              </a:solidFill>
              <a:ea typeface="Calibri"/>
            </a:endParaRPr>
          </a:p>
          <a:p>
            <a:pPr marL="0" indent="0">
              <a:buClr>
                <a:srgbClr val="58595B">
                  <a:lumMod val="50000"/>
                </a:srgbClr>
              </a:buClr>
              <a:buNone/>
            </a:pPr>
            <a:endParaRPr lang="en-CA" sz="1800" dirty="0">
              <a:solidFill>
                <a:schemeClr val="accent3">
                  <a:lumMod val="75000"/>
                </a:schemeClr>
              </a:solidFill>
              <a:latin typeface="Calibri"/>
              <a:ea typeface="Calibri"/>
              <a:cs typeface="Calibri"/>
            </a:endParaRPr>
          </a:p>
          <a:p>
            <a:pPr marL="0" indent="0">
              <a:buClr>
                <a:srgbClr val="2C2C2E"/>
              </a:buClr>
              <a:buNone/>
            </a:pPr>
            <a:endParaRPr lang="en-CA" sz="1800" dirty="0">
              <a:solidFill>
                <a:srgbClr val="2C2C2E"/>
              </a:solidFill>
              <a:latin typeface="Calibri"/>
              <a:ea typeface="Calibri"/>
              <a:cs typeface="Calibri"/>
            </a:endParaRPr>
          </a:p>
          <a:p>
            <a:pPr marL="354965" indent="-354965">
              <a:buClr>
                <a:srgbClr val="2C2C2E"/>
              </a:buClr>
              <a:buFont typeface="Arial"/>
              <a:buChar char="●"/>
            </a:pPr>
            <a:endParaRPr lang="en-CA" sz="1800" dirty="0">
              <a:solidFill>
                <a:srgbClr val="2C2C2E"/>
              </a:solidFill>
              <a:latin typeface="Calibri"/>
              <a:ea typeface="Calibri"/>
              <a:cs typeface="Calibri"/>
            </a:endParaRPr>
          </a:p>
          <a:p>
            <a:pPr marL="354965" indent="-354965">
              <a:buClr>
                <a:srgbClr val="2C2C2E"/>
              </a:buClr>
              <a:buFont typeface="Arial"/>
              <a:buChar char="●"/>
            </a:pPr>
            <a:endParaRPr lang="en-CA" sz="1800" dirty="0">
              <a:solidFill>
                <a:srgbClr val="2C2C2E"/>
              </a:solidFill>
              <a:latin typeface="Calibri"/>
              <a:ea typeface="Calibri"/>
              <a:cs typeface="Calibri"/>
            </a:endParaRPr>
          </a:p>
          <a:p>
            <a:pPr marL="354965" indent="-354965">
              <a:buClr>
                <a:srgbClr val="2C2C2E"/>
              </a:buClr>
              <a:buFont typeface="Arial"/>
              <a:buChar char="●"/>
            </a:pPr>
            <a:endParaRPr lang="en-CA" sz="1800" dirty="0">
              <a:solidFill>
                <a:srgbClr val="2C2C2E"/>
              </a:solidFill>
              <a:latin typeface="Calibri"/>
              <a:ea typeface="Calibri"/>
              <a:cs typeface="Calibri"/>
            </a:endParaRPr>
          </a:p>
          <a:p>
            <a:pPr lvl="1" indent="-246380">
              <a:buClr>
                <a:srgbClr val="D0D3D3"/>
              </a:buClr>
            </a:pPr>
            <a:endParaRPr lang="en-US" dirty="0">
              <a:solidFill>
                <a:srgbClr val="58595B"/>
              </a:solidFill>
              <a:latin typeface="Calibri"/>
              <a:ea typeface="Calibri"/>
              <a:cs typeface="Calibri"/>
            </a:endParaRPr>
          </a:p>
          <a:p>
            <a:pPr lvl="1" indent="-246380">
              <a:buClr>
                <a:srgbClr val="D0D3D3"/>
              </a:buClr>
            </a:pPr>
            <a:endParaRPr lang="en-US" dirty="0">
              <a:solidFill>
                <a:srgbClr val="58595B"/>
              </a:solidFill>
              <a:latin typeface="Calibri"/>
              <a:ea typeface="Calibri"/>
              <a:cs typeface="Calibri"/>
            </a:endParaRPr>
          </a:p>
          <a:p>
            <a:pPr marL="354965" indent="-354965">
              <a:buClr>
                <a:srgbClr val="2C2C2E"/>
              </a:buClr>
              <a:buFont typeface="Arial"/>
            </a:pPr>
            <a:endParaRPr lang="en-US" sz="2100" dirty="0">
              <a:solidFill>
                <a:srgbClr val="58595B"/>
              </a:solidFill>
              <a:latin typeface="Calibri"/>
              <a:ea typeface="Calibri"/>
              <a:cs typeface="Calibri"/>
            </a:endParaRPr>
          </a:p>
          <a:p>
            <a:pPr marL="354965" indent="-354965">
              <a:buClr>
                <a:srgbClr val="2C2C2E"/>
              </a:buClr>
            </a:pPr>
            <a:endParaRPr lang="en-US" sz="1800" dirty="0">
              <a:solidFill>
                <a:srgbClr val="000000"/>
              </a:solidFill>
              <a:latin typeface="Calibri"/>
              <a:ea typeface="Calibri"/>
              <a:cs typeface="Calibri"/>
            </a:endParaRPr>
          </a:p>
        </p:txBody>
      </p:sp>
    </p:spTree>
    <p:extLst>
      <p:ext uri="{BB962C8B-B14F-4D97-AF65-F5344CB8AC3E}">
        <p14:creationId xmlns:p14="http://schemas.microsoft.com/office/powerpoint/2010/main" val="192985540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E2497-83EA-F7C7-1EEF-FB75B331A2A5}"/>
              </a:ext>
            </a:extLst>
          </p:cNvPr>
          <p:cNvSpPr>
            <a:spLocks noGrp="1"/>
          </p:cNvSpPr>
          <p:nvPr>
            <p:ph type="title"/>
          </p:nvPr>
        </p:nvSpPr>
        <p:spPr>
          <a:xfrm>
            <a:off x="3907992" y="371403"/>
            <a:ext cx="4383286" cy="718829"/>
          </a:xfrm>
        </p:spPr>
        <p:txBody>
          <a:bodyPr lIns="91416" tIns="45708" rIns="91416" bIns="45708" anchor="t">
            <a:noAutofit/>
          </a:bodyPr>
          <a:lstStyle/>
          <a:p>
            <a:r>
              <a:rPr lang="en-US" b="1" dirty="0">
                <a:solidFill>
                  <a:schemeClr val="tx2">
                    <a:lumMod val="75000"/>
                  </a:schemeClr>
                </a:solidFill>
                <a:latin typeface="Calibri"/>
                <a:cs typeface="Calibri"/>
              </a:rPr>
              <a:t>OUR PANELISTS </a:t>
            </a:r>
            <a:endParaRPr lang="en-US" b="1" dirty="0">
              <a:latin typeface="Calibri"/>
              <a:ea typeface="Calibri"/>
              <a:cs typeface="Calibri"/>
            </a:endParaRPr>
          </a:p>
        </p:txBody>
      </p:sp>
      <p:sp>
        <p:nvSpPr>
          <p:cNvPr id="3" name="Text Placeholder 2">
            <a:extLst>
              <a:ext uri="{FF2B5EF4-FFF2-40B4-BE49-F238E27FC236}">
                <a16:creationId xmlns:a16="http://schemas.microsoft.com/office/drawing/2014/main" id="{D4F73766-021C-D8FF-1546-CCF087AC2629}"/>
              </a:ext>
            </a:extLst>
          </p:cNvPr>
          <p:cNvSpPr>
            <a:spLocks noGrp="1"/>
          </p:cNvSpPr>
          <p:nvPr>
            <p:ph type="body" idx="1"/>
          </p:nvPr>
        </p:nvSpPr>
        <p:spPr>
          <a:xfrm>
            <a:off x="4563923" y="1347649"/>
            <a:ext cx="6976392" cy="4316009"/>
          </a:xfrm>
        </p:spPr>
        <p:txBody>
          <a:bodyPr lIns="91416" tIns="45708" rIns="91416" bIns="45708" anchor="t">
            <a:noAutofit/>
          </a:bodyPr>
          <a:lstStyle/>
          <a:p>
            <a:pPr algn="ctr"/>
            <a:r>
              <a:rPr lang="en-US" b="1" dirty="0">
                <a:solidFill>
                  <a:schemeClr val="tx1"/>
                </a:solidFill>
                <a:latin typeface="Calibri"/>
                <a:cs typeface="Gill Sans Light"/>
              </a:rPr>
              <a:t>Dr. </a:t>
            </a:r>
            <a:r>
              <a:rPr lang="en-US" b="1" dirty="0">
                <a:solidFill>
                  <a:srgbClr val="111111"/>
                </a:solidFill>
                <a:latin typeface="Calibri"/>
                <a:ea typeface="Calibri"/>
                <a:cs typeface="Gill Sans Light"/>
              </a:rPr>
              <a:t>Mélanie Levasseur</a:t>
            </a:r>
            <a:endParaRPr lang="en-US" dirty="0">
              <a:solidFill>
                <a:schemeClr val="tx1"/>
              </a:solidFill>
              <a:latin typeface="Calibri"/>
              <a:ea typeface="Calibri"/>
            </a:endParaRPr>
          </a:p>
          <a:p>
            <a:pPr algn="ctr"/>
            <a:endParaRPr lang="en-US" sz="1999" dirty="0">
              <a:solidFill>
                <a:srgbClr val="000000"/>
              </a:solidFill>
              <a:latin typeface="Calibri"/>
              <a:cs typeface="Times New Roman"/>
            </a:endParaRPr>
          </a:p>
          <a:p>
            <a:r>
              <a:rPr lang="en-US" b="1" dirty="0">
                <a:solidFill>
                  <a:schemeClr val="tx1">
                    <a:lumMod val="50000"/>
                  </a:schemeClr>
                </a:solidFill>
                <a:latin typeface="Calibri"/>
                <a:ea typeface="Calibri"/>
                <a:cs typeface="Calibri"/>
              </a:rPr>
              <a:t>                                     </a:t>
            </a:r>
            <a:r>
              <a:rPr lang="en-US" sz="1999" b="1" dirty="0">
                <a:solidFill>
                  <a:schemeClr val="tx1">
                    <a:lumMod val="50000"/>
                  </a:schemeClr>
                </a:solidFill>
                <a:latin typeface="Calibri"/>
                <a:ea typeface="Calibri"/>
                <a:cs typeface="Calibri"/>
              </a:rPr>
              <a:t>  PhD, OT</a:t>
            </a:r>
            <a:endParaRPr lang="en-US" sz="1999" dirty="0">
              <a:solidFill>
                <a:schemeClr val="tx1">
                  <a:lumMod val="50000"/>
                </a:schemeClr>
              </a:solidFill>
              <a:latin typeface="Calibri"/>
              <a:ea typeface="Calibri"/>
              <a:cs typeface="Calibri"/>
            </a:endParaRPr>
          </a:p>
          <a:p>
            <a:pPr algn="ctr"/>
            <a:r>
              <a:rPr lang="en-US" sz="1999" dirty="0">
                <a:solidFill>
                  <a:schemeClr val="tx1">
                    <a:lumMod val="50000"/>
                  </a:schemeClr>
                </a:solidFill>
                <a:latin typeface="Calibri"/>
                <a:ea typeface="Calibri"/>
                <a:cs typeface="Calibri"/>
              </a:rPr>
              <a:t>Full professor, School of rehabilitation, Faculty of medicine and health sciences, Université de Sherbrooke</a:t>
            </a:r>
          </a:p>
          <a:p>
            <a:pPr algn="ctr"/>
            <a:endParaRPr lang="en-US" sz="1999" dirty="0">
              <a:solidFill>
                <a:srgbClr val="242424"/>
              </a:solidFill>
              <a:latin typeface="Calibri"/>
              <a:ea typeface="Calibri"/>
              <a:cs typeface="Calibri"/>
            </a:endParaRPr>
          </a:p>
          <a:p>
            <a:pPr algn="ctr"/>
            <a:r>
              <a:rPr lang="en-US" sz="1999" dirty="0">
                <a:solidFill>
                  <a:srgbClr val="242424"/>
                </a:solidFill>
                <a:latin typeface="Calibri"/>
                <a:ea typeface="Calibri"/>
                <a:cs typeface="Calibri"/>
              </a:rPr>
              <a:t>Tier 1 Canadian Research Chair in Social Participation and Connection for Older Adults</a:t>
            </a:r>
            <a:endParaRPr lang="en-US" dirty="0">
              <a:solidFill>
                <a:schemeClr val="tx1">
                  <a:lumMod val="50000"/>
                </a:schemeClr>
              </a:solidFill>
              <a:latin typeface="Calibri"/>
              <a:ea typeface="Calibri"/>
              <a:cs typeface="Calibri"/>
            </a:endParaRPr>
          </a:p>
          <a:p>
            <a:pPr algn="ctr"/>
            <a:r>
              <a:rPr lang="en-US" sz="1999" dirty="0">
                <a:solidFill>
                  <a:schemeClr val="tx1">
                    <a:lumMod val="50000"/>
                  </a:schemeClr>
                </a:solidFill>
                <a:latin typeface="Calibri"/>
                <a:ea typeface="Calibri"/>
                <a:cs typeface="Calibri"/>
              </a:rPr>
              <a:t> Research center on aging, </a:t>
            </a:r>
            <a:r>
              <a:rPr lang="en-US" sz="1999" i="1" dirty="0">
                <a:solidFill>
                  <a:schemeClr val="tx1">
                    <a:lumMod val="50000"/>
                  </a:schemeClr>
                </a:solidFill>
                <a:latin typeface="Calibri"/>
                <a:ea typeface="Calibri"/>
                <a:cs typeface="Calibri"/>
              </a:rPr>
              <a:t>CIUSSS de l’Estrie-CHUS</a:t>
            </a:r>
            <a:br>
              <a:rPr lang="en-US" sz="1999" i="1" dirty="0">
                <a:latin typeface="Calibri"/>
                <a:ea typeface="Calibri"/>
                <a:cs typeface="Calibri"/>
              </a:rPr>
            </a:br>
            <a:endParaRPr lang="en-US" dirty="0">
              <a:solidFill>
                <a:schemeClr val="tx1">
                  <a:lumMod val="50000"/>
                </a:schemeClr>
              </a:solidFill>
              <a:latin typeface="Calibri"/>
              <a:ea typeface="Calibri"/>
              <a:cs typeface="Calibri"/>
            </a:endParaRPr>
          </a:p>
          <a:p>
            <a:pPr algn="ctr"/>
            <a:r>
              <a:rPr lang="en-US" sz="1999" dirty="0">
                <a:solidFill>
                  <a:schemeClr val="tx1"/>
                </a:solidFill>
                <a:latin typeface="Calibri"/>
                <a:ea typeface="Calibri"/>
                <a:cs typeface="Calibri"/>
              </a:rPr>
              <a:t>              Co-Author - </a:t>
            </a:r>
            <a:r>
              <a:rPr lang="en-US" sz="1999" i="1" dirty="0">
                <a:solidFill>
                  <a:schemeClr val="tx1"/>
                </a:solidFill>
                <a:latin typeface="Calibri"/>
                <a:ea typeface="Calibri"/>
                <a:cs typeface="Calibri"/>
              </a:rPr>
              <a:t>Promoting the Health of Older Adults: The Canadian Experience (2021)</a:t>
            </a:r>
            <a:endParaRPr lang="en-US" sz="1999" dirty="0">
              <a:solidFill>
                <a:schemeClr val="tx1"/>
              </a:solidFill>
              <a:latin typeface="Calibri"/>
              <a:ea typeface="Calibri"/>
              <a:cs typeface="Calibri"/>
            </a:endParaRPr>
          </a:p>
          <a:p>
            <a:pPr algn="ctr"/>
            <a:endParaRPr lang="en-US" sz="1999" dirty="0">
              <a:solidFill>
                <a:schemeClr val="tx2">
                  <a:lumMod val="75000"/>
                </a:schemeClr>
              </a:solidFill>
              <a:latin typeface="Calibri"/>
              <a:ea typeface="Calibri"/>
              <a:cs typeface="Calibri"/>
            </a:endParaRPr>
          </a:p>
          <a:p>
            <a:pPr algn="ctr"/>
            <a:r>
              <a:rPr lang="en-US" sz="1999" dirty="0">
                <a:solidFill>
                  <a:schemeClr val="tx2">
                    <a:lumMod val="75000"/>
                  </a:schemeClr>
                </a:solidFill>
                <a:latin typeface="Calibri"/>
                <a:ea typeface="Calibri"/>
                <a:cs typeface="Calibri"/>
              </a:rPr>
              <a:t>Member, CCSMH Guidelines Working Group </a:t>
            </a:r>
          </a:p>
          <a:p>
            <a:pPr algn="ctr"/>
            <a:endParaRPr lang="en-US" sz="1999" i="1" dirty="0">
              <a:solidFill>
                <a:schemeClr val="tx1"/>
              </a:solidFill>
              <a:latin typeface="Calibri"/>
              <a:ea typeface="Calibri"/>
            </a:endParaRPr>
          </a:p>
          <a:p>
            <a:pPr algn="ctr"/>
            <a:endParaRPr lang="en-US" sz="1999" i="1" dirty="0">
              <a:solidFill>
                <a:schemeClr val="tx2">
                  <a:lumMod val="75000"/>
                </a:schemeClr>
              </a:solidFill>
              <a:latin typeface="Calibri"/>
              <a:ea typeface="Calibri"/>
            </a:endParaRPr>
          </a:p>
        </p:txBody>
      </p:sp>
      <p:pic>
        <p:nvPicPr>
          <p:cNvPr id="6" name="Picture 5" descr="A group of colorful squares&#10;&#10;Description automatically generated">
            <a:extLst>
              <a:ext uri="{FF2B5EF4-FFF2-40B4-BE49-F238E27FC236}">
                <a16:creationId xmlns:a16="http://schemas.microsoft.com/office/drawing/2014/main" id="{9CF7C175-8853-BF68-ED05-50067F7BE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6" y="5463331"/>
            <a:ext cx="3091797" cy="550468"/>
          </a:xfrm>
          <a:prstGeom prst="rect">
            <a:avLst/>
          </a:prstGeom>
        </p:spPr>
      </p:pic>
      <p:pic>
        <p:nvPicPr>
          <p:cNvPr id="4" name="Picture 3" descr="Portrait of Mélanie Levasseur">
            <a:extLst>
              <a:ext uri="{FF2B5EF4-FFF2-40B4-BE49-F238E27FC236}">
                <a16:creationId xmlns:a16="http://schemas.microsoft.com/office/drawing/2014/main" id="{94C7DEBB-2A0A-E51B-C62A-68CBB81D162D}"/>
              </a:ext>
            </a:extLst>
          </p:cNvPr>
          <p:cNvPicPr>
            <a:picLocks noChangeAspect="1"/>
          </p:cNvPicPr>
          <p:nvPr/>
        </p:nvPicPr>
        <p:blipFill>
          <a:blip r:embed="rId4"/>
          <a:stretch>
            <a:fillRect/>
          </a:stretch>
        </p:blipFill>
        <p:spPr>
          <a:xfrm>
            <a:off x="1286434" y="1419748"/>
            <a:ext cx="2742486" cy="3428107"/>
          </a:xfrm>
          <a:prstGeom prst="rect">
            <a:avLst/>
          </a:prstGeom>
        </p:spPr>
      </p:pic>
    </p:spTree>
    <p:extLst>
      <p:ext uri="{BB962C8B-B14F-4D97-AF65-F5344CB8AC3E}">
        <p14:creationId xmlns:p14="http://schemas.microsoft.com/office/powerpoint/2010/main" val="135080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64AAEE-7AAB-D24E-A8FF-09F8B3CCDA44}"/>
              </a:ext>
            </a:extLst>
          </p:cNvPr>
          <p:cNvSpPr>
            <a:spLocks noGrp="1"/>
          </p:cNvSpPr>
          <p:nvPr>
            <p:ph sz="quarter" idx="14"/>
          </p:nvPr>
        </p:nvSpPr>
        <p:spPr/>
        <p:txBody>
          <a:bodyPr lIns="91440" tIns="45720" rIns="91440" bIns="45720" anchor="t">
            <a:normAutofit lnSpcReduction="10000"/>
          </a:bodyPr>
          <a:lstStyle/>
          <a:p>
            <a:pPr marL="246380" indent="-246380"/>
            <a:r>
              <a:rPr lang="en-US" sz="2400" dirty="0">
                <a:latin typeface="Calibri"/>
                <a:cs typeface="Gill Sans Light"/>
              </a:rPr>
              <a:t>No conflicts of interest or financial interests to disclose  </a:t>
            </a:r>
          </a:p>
          <a:p>
            <a:pPr marL="246380" indent="-246380"/>
            <a:r>
              <a:rPr lang="en-US" sz="2400" dirty="0">
                <a:latin typeface="Calibri"/>
                <a:cs typeface="Gill Sans Light"/>
              </a:rPr>
              <a:t>Honorariums have been provided by CCSMH to the volunteer members of the Working Group for the Social Isolation and Loneliness in Older Adults Guidelines project. </a:t>
            </a:r>
            <a:br>
              <a:rPr lang="en-US" sz="2400" dirty="0">
                <a:latin typeface="Calibri"/>
                <a:cs typeface="Gill Sans Light"/>
              </a:rPr>
            </a:br>
            <a:endParaRPr lang="en-US" sz="2400" dirty="0">
              <a:latin typeface="Calibri"/>
              <a:ea typeface="Calibri"/>
              <a:cs typeface="Gill Sans Light"/>
            </a:endParaRPr>
          </a:p>
          <a:p>
            <a:pPr marL="0" indent="0">
              <a:buNone/>
            </a:pPr>
            <a:r>
              <a:rPr lang="en-US" sz="2400" dirty="0">
                <a:latin typeface="Calibri"/>
                <a:cs typeface="Gill Sans Light"/>
              </a:rPr>
              <a:t>     ************************************************************</a:t>
            </a:r>
            <a:endParaRPr lang="en-US" sz="2400" dirty="0">
              <a:latin typeface="Calibri"/>
              <a:ea typeface="Calibri"/>
              <a:cs typeface="Gill Sans Light"/>
            </a:endParaRPr>
          </a:p>
          <a:p>
            <a:pPr marL="0" indent="0" algn="ctr">
              <a:buNone/>
            </a:pPr>
            <a:r>
              <a:rPr lang="en-US" sz="2400" dirty="0">
                <a:latin typeface="Calibri"/>
                <a:cs typeface="Gill Sans Light"/>
              </a:rPr>
              <a:t>This Guidelines Project has only been made possible through the generous philanthropic support of an anonymous foundation</a:t>
            </a:r>
            <a:br>
              <a:rPr lang="en-US" sz="2400" dirty="0">
                <a:latin typeface="Calibri"/>
                <a:cs typeface="Gill Sans Light"/>
              </a:rPr>
            </a:br>
            <a:r>
              <a:rPr lang="en-US" sz="2400" dirty="0">
                <a:latin typeface="Calibri"/>
                <a:cs typeface="Gill Sans Light"/>
              </a:rPr>
              <a:t> </a:t>
            </a:r>
            <a:endParaRPr lang="en-US" sz="2400">
              <a:latin typeface="Calibri"/>
              <a:ea typeface="Calibri"/>
            </a:endParaRPr>
          </a:p>
        </p:txBody>
      </p:sp>
      <p:sp>
        <p:nvSpPr>
          <p:cNvPr id="2" name="Title 1">
            <a:extLst>
              <a:ext uri="{FF2B5EF4-FFF2-40B4-BE49-F238E27FC236}">
                <a16:creationId xmlns:a16="http://schemas.microsoft.com/office/drawing/2014/main" id="{25DB2011-9D32-858C-6325-77E98E33FF24}"/>
              </a:ext>
            </a:extLst>
          </p:cNvPr>
          <p:cNvSpPr>
            <a:spLocks noGrp="1"/>
          </p:cNvSpPr>
          <p:nvPr>
            <p:ph type="title"/>
            <p:custDataLst>
              <p:tags r:id="rId1"/>
            </p:custDataLst>
          </p:nvPr>
        </p:nvSpPr>
        <p:spPr>
          <a:xfrm>
            <a:off x="1220660" y="640080"/>
            <a:ext cx="9747504" cy="822779"/>
          </a:xfrm>
        </p:spPr>
        <p:txBody>
          <a:bodyPr lIns="91440" tIns="45720" rIns="91440" bIns="45720" anchor="t"/>
          <a:lstStyle/>
          <a:p>
            <a:r>
              <a:rPr lang="en-US" sz="4000" dirty="0">
                <a:solidFill>
                  <a:schemeClr val="tx2">
                    <a:lumMod val="75000"/>
                  </a:schemeClr>
                </a:solidFill>
                <a:latin typeface="Calibri"/>
                <a:cs typeface="Calibri"/>
              </a:rPr>
              <a:t>DISCLOSURES  </a:t>
            </a:r>
            <a:br>
              <a:rPr lang="en-US" sz="4000" dirty="0">
                <a:solidFill>
                  <a:schemeClr val="tx2">
                    <a:lumMod val="75000"/>
                  </a:schemeClr>
                </a:solidFill>
                <a:latin typeface="Calibri"/>
                <a:cs typeface="Calibri"/>
              </a:rPr>
            </a:br>
            <a:endParaRPr lang="en-US" sz="4000" dirty="0">
              <a:solidFill>
                <a:schemeClr val="tx2">
                  <a:lumMod val="75000"/>
                </a:schemeClr>
              </a:solidFill>
              <a:latin typeface="Calibri"/>
              <a:ea typeface="Calibri"/>
              <a:cs typeface="Calibri"/>
            </a:endParaRPr>
          </a:p>
        </p:txBody>
      </p:sp>
    </p:spTree>
    <p:extLst>
      <p:ext uri="{BB962C8B-B14F-4D97-AF65-F5344CB8AC3E}">
        <p14:creationId xmlns:p14="http://schemas.microsoft.com/office/powerpoint/2010/main" val="41417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lIns="91440" tIns="45720" rIns="91440" bIns="45720" anchor="t">
            <a:normAutofit/>
          </a:bodyPr>
          <a:lstStyle/>
          <a:p>
            <a:pPr marL="0" indent="0">
              <a:buNone/>
            </a:pPr>
            <a:r>
              <a:rPr lang="en-CA" sz="2400" dirty="0">
                <a:solidFill>
                  <a:srgbClr val="000000"/>
                </a:solidFill>
                <a:latin typeface="Calibri" panose="020F0502020204030204" pitchFamily="34" charset="0"/>
              </a:rPr>
              <a:t>By the end of the presentation you will:</a:t>
            </a:r>
          </a:p>
          <a:p>
            <a:pPr marL="246380" indent="-246380"/>
            <a:r>
              <a:rPr lang="en-CA" sz="2400" dirty="0">
                <a:solidFill>
                  <a:srgbClr val="000000"/>
                </a:solidFill>
                <a:latin typeface="Calibri"/>
                <a:ea typeface="Calibri"/>
                <a:cs typeface="Calibri"/>
              </a:rPr>
              <a:t>Be aware of the context and processes for the research and development of clinical guidelines around Social Isolation and Loneliness in Older Adults </a:t>
            </a:r>
            <a:endParaRPr lang="en-US" sz="2400" dirty="0">
              <a:solidFill>
                <a:srgbClr val="58595B"/>
              </a:solidFill>
              <a:latin typeface="Calibri"/>
              <a:ea typeface="Calibri"/>
              <a:cs typeface="Calibri"/>
            </a:endParaRPr>
          </a:p>
          <a:p>
            <a:pPr marL="246380" indent="-246380"/>
            <a:r>
              <a:rPr lang="en-CA" sz="2400" dirty="0">
                <a:solidFill>
                  <a:srgbClr val="000000"/>
                </a:solidFill>
                <a:latin typeface="Calibri"/>
                <a:ea typeface="Calibri"/>
                <a:cs typeface="Gill Sans Light"/>
              </a:rPr>
              <a:t>Be able to list the main recommendations for health care and social service professionals associated with social isolation and loneliness in older adults.</a:t>
            </a:r>
            <a:endParaRPr lang="en-CA" dirty="0">
              <a:latin typeface="Calibri"/>
              <a:ea typeface="Calibri"/>
              <a:cs typeface="Gill Sans Light"/>
            </a:endParaRPr>
          </a:p>
          <a:p>
            <a:pPr marL="246380" indent="-246380"/>
            <a:r>
              <a:rPr lang="en-CA" sz="2400" dirty="0">
                <a:solidFill>
                  <a:srgbClr val="000000"/>
                </a:solidFill>
                <a:latin typeface="Calibri"/>
                <a:ea typeface="Calibri"/>
                <a:cs typeface="Gill Sans Light"/>
              </a:rPr>
              <a:t>Be able to consider practical ways you, your team, organization and/or system are already promoting and supporting social connections for older adults who might be at risk of social isolation and loneliness. </a:t>
            </a:r>
            <a:endParaRPr lang="en-CA" sz="2400" dirty="0">
              <a:solidFill>
                <a:srgbClr val="000000"/>
              </a:solidFill>
              <a:latin typeface="Calibri"/>
              <a:ea typeface="Calibri"/>
            </a:endParaRPr>
          </a:p>
        </p:txBody>
      </p:sp>
      <p:sp>
        <p:nvSpPr>
          <p:cNvPr id="3" name="Title 2"/>
          <p:cNvSpPr>
            <a:spLocks noGrp="1"/>
          </p:cNvSpPr>
          <p:nvPr>
            <p:ph type="title"/>
          </p:nvPr>
        </p:nvSpPr>
        <p:spPr>
          <a:xfrm>
            <a:off x="1220660" y="640080"/>
            <a:ext cx="9747504" cy="1073150"/>
          </a:xfrm>
        </p:spPr>
        <p:txBody>
          <a:bodyPr lIns="91440" tIns="45720" rIns="91440" bIns="45720" anchor="t"/>
          <a:lstStyle/>
          <a:p>
            <a:r>
              <a:rPr lang="en-US" sz="4000" dirty="0">
                <a:solidFill>
                  <a:schemeClr val="tx2">
                    <a:lumMod val="75000"/>
                  </a:schemeClr>
                </a:solidFill>
                <a:latin typeface="Calibri"/>
                <a:ea typeface="Calibri"/>
                <a:cs typeface="Calibri"/>
              </a:rPr>
              <a:t>LEARNING OBJECTIVES </a:t>
            </a:r>
            <a:endParaRPr lang="en-CA" sz="4000" dirty="0">
              <a:solidFill>
                <a:schemeClr val="tx2">
                  <a:lumMod val="75000"/>
                </a:schemeClr>
              </a:solidFill>
              <a:latin typeface="Calibri"/>
              <a:ea typeface="Calibri"/>
              <a:cs typeface="Calibri"/>
            </a:endParaRPr>
          </a:p>
        </p:txBody>
      </p:sp>
    </p:spTree>
    <p:extLst>
      <p:ext uri="{BB962C8B-B14F-4D97-AF65-F5344CB8AC3E}">
        <p14:creationId xmlns:p14="http://schemas.microsoft.com/office/powerpoint/2010/main" val="128285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876" y="868811"/>
            <a:ext cx="6083413" cy="5127448"/>
          </a:xfrm>
          <a:prstGeom prst="rect">
            <a:avLst/>
          </a:prstGeom>
        </p:spPr>
      </p:pic>
      <p:sp>
        <p:nvSpPr>
          <p:cNvPr id="5" name="Title 4"/>
          <p:cNvSpPr>
            <a:spLocks noGrp="1"/>
          </p:cNvSpPr>
          <p:nvPr>
            <p:ph type="title"/>
          </p:nvPr>
        </p:nvSpPr>
        <p:spPr>
          <a:xfrm>
            <a:off x="482693" y="1679965"/>
            <a:ext cx="10512862" cy="1325218"/>
          </a:xfrm>
        </p:spPr>
        <p:txBody>
          <a:bodyPr lIns="91440" tIns="45720" rIns="91440" bIns="45720" anchor="t">
            <a:normAutofit fontScale="90000"/>
          </a:bodyPr>
          <a:lstStyle/>
          <a:p>
            <a:br>
              <a:rPr lang="en-US" sz="2750" dirty="0"/>
            </a:br>
            <a:r>
              <a:rPr lang="en-US" sz="2750" dirty="0">
                <a:solidFill>
                  <a:srgbClr val="FF0000"/>
                </a:solidFill>
                <a:latin typeface="DM Sans 14pt Black"/>
              </a:rPr>
              <a:t>Please join (it’s free!)</a:t>
            </a:r>
            <a:br>
              <a:rPr lang="en-US" sz="2750" dirty="0"/>
            </a:br>
            <a:r>
              <a:rPr lang="en-US" sz="4400" dirty="0">
                <a:solidFill>
                  <a:schemeClr val="tx2">
                    <a:lumMod val="75000"/>
                  </a:schemeClr>
                </a:solidFill>
                <a:latin typeface="DM Sans 14pt Black"/>
              </a:rPr>
              <a:t>www.ccsmh.ca</a:t>
            </a:r>
          </a:p>
        </p:txBody>
      </p:sp>
      <p:pic>
        <p:nvPicPr>
          <p:cNvPr id="7" name="Picture 6">
            <a:extLst>
              <a:ext uri="{FF2B5EF4-FFF2-40B4-BE49-F238E27FC236}">
                <a16:creationId xmlns:a16="http://schemas.microsoft.com/office/drawing/2014/main" id="{73352E9B-C8BA-55FD-3B1F-BFCC497F18CE}"/>
              </a:ext>
            </a:extLst>
          </p:cNvPr>
          <p:cNvPicPr>
            <a:picLocks noChangeAspect="1"/>
          </p:cNvPicPr>
          <p:nvPr/>
        </p:nvPicPr>
        <p:blipFill>
          <a:blip r:embed="rId3"/>
          <a:stretch>
            <a:fillRect/>
          </a:stretch>
        </p:blipFill>
        <p:spPr>
          <a:xfrm>
            <a:off x="311755" y="4099113"/>
            <a:ext cx="1576246" cy="1955877"/>
          </a:xfrm>
          <a:prstGeom prst="rect">
            <a:avLst/>
          </a:prstGeom>
        </p:spPr>
      </p:pic>
      <p:pic>
        <p:nvPicPr>
          <p:cNvPr id="8" name="Picture 7">
            <a:extLst>
              <a:ext uri="{FF2B5EF4-FFF2-40B4-BE49-F238E27FC236}">
                <a16:creationId xmlns:a16="http://schemas.microsoft.com/office/drawing/2014/main" id="{FEA0466A-2A72-DDC0-B41E-3845DCAED55E}"/>
              </a:ext>
            </a:extLst>
          </p:cNvPr>
          <p:cNvPicPr>
            <a:picLocks noChangeAspect="1"/>
          </p:cNvPicPr>
          <p:nvPr/>
        </p:nvPicPr>
        <p:blipFill>
          <a:blip r:embed="rId4"/>
          <a:stretch>
            <a:fillRect/>
          </a:stretch>
        </p:blipFill>
        <p:spPr>
          <a:xfrm>
            <a:off x="2139802" y="4067336"/>
            <a:ext cx="1535462" cy="1987654"/>
          </a:xfrm>
          <a:prstGeom prst="rect">
            <a:avLst/>
          </a:prstGeom>
        </p:spPr>
      </p:pic>
      <p:pic>
        <p:nvPicPr>
          <p:cNvPr id="6" name="Picture 5">
            <a:extLst>
              <a:ext uri="{FF2B5EF4-FFF2-40B4-BE49-F238E27FC236}">
                <a16:creationId xmlns:a16="http://schemas.microsoft.com/office/drawing/2014/main" id="{BFC954F1-1025-F65A-DF59-0DF8954B2760}"/>
              </a:ext>
            </a:extLst>
          </p:cNvPr>
          <p:cNvPicPr>
            <a:picLocks noChangeAspect="1"/>
          </p:cNvPicPr>
          <p:nvPr/>
        </p:nvPicPr>
        <p:blipFill>
          <a:blip r:embed="rId5"/>
          <a:stretch>
            <a:fillRect/>
          </a:stretch>
        </p:blipFill>
        <p:spPr>
          <a:xfrm>
            <a:off x="638336" y="868811"/>
            <a:ext cx="4375319" cy="679995"/>
          </a:xfrm>
          <a:prstGeom prst="rect">
            <a:avLst/>
          </a:prstGeom>
        </p:spPr>
      </p:pic>
      <p:pic>
        <p:nvPicPr>
          <p:cNvPr id="3" name="Picture 2"/>
          <p:cNvPicPr>
            <a:picLocks noChangeAspect="1"/>
          </p:cNvPicPr>
          <p:nvPr/>
        </p:nvPicPr>
        <p:blipFill>
          <a:blip r:embed="rId6"/>
          <a:stretch>
            <a:fillRect/>
          </a:stretch>
        </p:blipFill>
        <p:spPr>
          <a:xfrm>
            <a:off x="3927066" y="4000844"/>
            <a:ext cx="1781008" cy="2106264"/>
          </a:xfrm>
          <a:prstGeom prst="rect">
            <a:avLst/>
          </a:prstGeom>
        </p:spPr>
      </p:pic>
    </p:spTree>
    <p:extLst>
      <p:ext uri="{BB962C8B-B14F-4D97-AF65-F5344CB8AC3E}">
        <p14:creationId xmlns:p14="http://schemas.microsoft.com/office/powerpoint/2010/main" val="198396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8"/>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CCSMH!">
      <a:dk1>
        <a:srgbClr val="58595B"/>
      </a:dk1>
      <a:lt1>
        <a:srgbClr val="D0D3D3"/>
      </a:lt1>
      <a:dk2>
        <a:srgbClr val="735BBD"/>
      </a:dk2>
      <a:lt2>
        <a:srgbClr val="DAAA00"/>
      </a:lt2>
      <a:accent1>
        <a:srgbClr val="D0D3D3"/>
      </a:accent1>
      <a:accent2>
        <a:srgbClr val="4198B5"/>
      </a:accent2>
      <a:accent3>
        <a:srgbClr val="735BBD"/>
      </a:accent3>
      <a:accent4>
        <a:srgbClr val="FFFFFF"/>
      </a:accent4>
      <a:accent5>
        <a:srgbClr val="787A41"/>
      </a:accent5>
      <a:accent6>
        <a:srgbClr val="B95E14"/>
      </a:accent6>
      <a:hlink>
        <a:srgbClr val="735BBD"/>
      </a:hlink>
      <a:folHlink>
        <a:srgbClr val="DAA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_win32" id="{B9608E06-0E1C-4FCC-AD06-127F62156083}" vid="{E3429AF7-B683-4F9F-966A-561A66620435}"/>
    </a:ext>
  </a:extLst>
</a:theme>
</file>

<file path=ppt/theme/theme2.xml><?xml version="1.0" encoding="utf-8"?>
<a:theme xmlns:a="http://schemas.openxmlformats.org/drawingml/2006/main" name="1_Books Classic 16x9">
  <a:themeElements>
    <a:clrScheme name="CCSMH!">
      <a:dk1>
        <a:srgbClr val="58595B"/>
      </a:dk1>
      <a:lt1>
        <a:srgbClr val="D0D3D3"/>
      </a:lt1>
      <a:dk2>
        <a:srgbClr val="735BBD"/>
      </a:dk2>
      <a:lt2>
        <a:srgbClr val="DAAA00"/>
      </a:lt2>
      <a:accent1>
        <a:srgbClr val="D0D3D3"/>
      </a:accent1>
      <a:accent2>
        <a:srgbClr val="4198B5"/>
      </a:accent2>
      <a:accent3>
        <a:srgbClr val="735BBD"/>
      </a:accent3>
      <a:accent4>
        <a:srgbClr val="FFFFFF"/>
      </a:accent4>
      <a:accent5>
        <a:srgbClr val="787A41"/>
      </a:accent5>
      <a:accent6>
        <a:srgbClr val="B95E14"/>
      </a:accent6>
      <a:hlink>
        <a:srgbClr val="735BBD"/>
      </a:hlink>
      <a:folHlink>
        <a:srgbClr val="DAA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_win32" id="{B9608E06-0E1C-4FCC-AD06-127F62156083}" vid="{E3429AF7-B683-4F9F-966A-561A66620435}"/>
    </a:ext>
  </a:extLst>
</a:theme>
</file>

<file path=ppt/theme/theme3.xml><?xml version="1.0" encoding="utf-8"?>
<a:theme xmlns:a="http://schemas.openxmlformats.org/drawingml/2006/main" name="Elegant Education Pack for Students XL by Slidesgo">
  <a:themeElements>
    <a:clrScheme name="Custom 12">
      <a:dk1>
        <a:srgbClr val="37332C"/>
      </a:dk1>
      <a:lt1>
        <a:srgbClr val="BEDBE9"/>
      </a:lt1>
      <a:dk2>
        <a:srgbClr val="4BB0C1"/>
      </a:dk2>
      <a:lt2>
        <a:srgbClr val="FFFFFF"/>
      </a:lt2>
      <a:accent1>
        <a:srgbClr val="F2F2F2"/>
      </a:accent1>
      <a:accent2>
        <a:srgbClr val="FCF3C9"/>
      </a:accent2>
      <a:accent3>
        <a:srgbClr val="04A5C2"/>
      </a:accent3>
      <a:accent4>
        <a:srgbClr val="646464"/>
      </a:accent4>
      <a:accent5>
        <a:srgbClr val="D6E7F2"/>
      </a:accent5>
      <a:accent6>
        <a:srgbClr val="FFFFFF"/>
      </a:accent6>
      <a:hlink>
        <a:srgbClr val="40474B"/>
      </a:hlink>
      <a:folHlink>
        <a:srgbClr val="64646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D905EE3CAFD94EB5BBB26556F56320" ma:contentTypeVersion="16" ma:contentTypeDescription="Create a new document." ma:contentTypeScope="" ma:versionID="4660c85ca6aa416707d750a6eaae4275">
  <xsd:schema xmlns:xsd="http://www.w3.org/2001/XMLSchema" xmlns:xs="http://www.w3.org/2001/XMLSchema" xmlns:p="http://schemas.microsoft.com/office/2006/metadata/properties" xmlns:ns3="2e678067-11ca-4e3e-ac6b-0dea148d5db1" xmlns:ns4="42c060d6-5e73-43b3-8e14-2a59a9a3ec4c" targetNamespace="http://schemas.microsoft.com/office/2006/metadata/properties" ma:root="true" ma:fieldsID="4af70eb9ea563fee0e7d63ee9ae6c5b7" ns3:_="" ns4:_="">
    <xsd:import namespace="2e678067-11ca-4e3e-ac6b-0dea148d5db1"/>
    <xsd:import namespace="42c060d6-5e73-43b3-8e14-2a59a9a3ec4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678067-11ca-4e3e-ac6b-0dea148d5db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060d6-5e73-43b3-8e14-2a59a9a3ec4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42c060d6-5e73-43b3-8e14-2a59a9a3ec4c" xsi:nil="true"/>
    <_activity xmlns="42c060d6-5e73-43b3-8e14-2a59a9a3ec4c" xsi:nil="true"/>
  </documentManagement>
</p:properties>
</file>

<file path=customXml/itemProps1.xml><?xml version="1.0" encoding="utf-8"?>
<ds:datastoreItem xmlns:ds="http://schemas.openxmlformats.org/officeDocument/2006/customXml" ds:itemID="{8C48CD00-9A74-4333-9CB3-8A0E40B746CF}">
  <ds:schemaRefs>
    <ds:schemaRef ds:uri="http://schemas.microsoft.com/sharepoint/v3/contenttype/forms"/>
  </ds:schemaRefs>
</ds:datastoreItem>
</file>

<file path=customXml/itemProps2.xml><?xml version="1.0" encoding="utf-8"?>
<ds:datastoreItem xmlns:ds="http://schemas.openxmlformats.org/officeDocument/2006/customXml" ds:itemID="{2A6186EC-8007-462D-B4BE-00911380D843}">
  <ds:schemaRefs>
    <ds:schemaRef ds:uri="2e678067-11ca-4e3e-ac6b-0dea148d5db1"/>
    <ds:schemaRef ds:uri="42c060d6-5e73-43b3-8e14-2a59a9a3ec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2248D4-E1D7-4A46-906C-BF5695DAFBD9}">
  <ds:schemaRefs>
    <ds:schemaRef ds:uri="2e678067-11ca-4e3e-ac6b-0dea148d5db1"/>
    <ds:schemaRef ds:uri="http://purl.org/dc/dcmitype/"/>
    <ds:schemaRef ds:uri="http://schemas.microsoft.com/office/2006/documentManagement/types"/>
    <ds:schemaRef ds:uri="http://purl.org/dc/elements/1.1/"/>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42c060d6-5e73-43b3-8e14-2a59a9a3ec4c"/>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Books Classic 16x9</Template>
  <TotalTime>776</TotalTime>
  <Words>3902</Words>
  <Application>Microsoft Office PowerPoint</Application>
  <PresentationFormat>Custom</PresentationFormat>
  <Paragraphs>423</Paragraphs>
  <Slides>53</Slides>
  <Notes>22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53</vt:i4>
      </vt:variant>
    </vt:vector>
  </HeadingPairs>
  <TitlesOfParts>
    <vt:vector size="70" baseType="lpstr">
      <vt:lpstr>Anaheim</vt:lpstr>
      <vt:lpstr>Arial</vt:lpstr>
      <vt:lpstr>Calibri</vt:lpstr>
      <vt:lpstr>Calibri Light</vt:lpstr>
      <vt:lpstr>Constantia</vt:lpstr>
      <vt:lpstr>DM Sans 14pt</vt:lpstr>
      <vt:lpstr>DM Sans 14pt Black</vt:lpstr>
      <vt:lpstr>DM Sans 14pt Medium</vt:lpstr>
      <vt:lpstr>DM Sans 14pt SemiBold</vt:lpstr>
      <vt:lpstr>Hammersmith One</vt:lpstr>
      <vt:lpstr>Manjari</vt:lpstr>
      <vt:lpstr>Segoe UI</vt:lpstr>
      <vt:lpstr>Times New Roman</vt:lpstr>
      <vt:lpstr>Wingdings</vt:lpstr>
      <vt:lpstr>Books Classic 16x9</vt:lpstr>
      <vt:lpstr>1_Books Classic 16x9</vt:lpstr>
      <vt:lpstr>Elegant Education Pack for Students XL by Slidesgo</vt:lpstr>
      <vt:lpstr>PowerPoint Presentation</vt:lpstr>
      <vt:lpstr>PowerPoint Presentation</vt:lpstr>
      <vt:lpstr>Housekeeping Details</vt:lpstr>
      <vt:lpstr>OUR PANELISTS </vt:lpstr>
      <vt:lpstr>OUR PANELISTS  </vt:lpstr>
      <vt:lpstr>OUR PANELISTS </vt:lpstr>
      <vt:lpstr>DISCLOSURES   </vt:lpstr>
      <vt:lpstr>LEARNING OBJECTIVES </vt:lpstr>
      <vt:lpstr> Please join (it’s free!) www.ccsmh.ca</vt:lpstr>
      <vt:lpstr>DEFINING SOCIAL ISOLATION AND LONELINESS                  </vt:lpstr>
      <vt:lpstr>THE EMERGING "GERIATRIC GIANT" </vt:lpstr>
      <vt:lpstr>          Loneliness: An Epidemic</vt:lpstr>
      <vt:lpstr>PowerPoint Presentation</vt:lpstr>
      <vt:lpstr>LONELINESS:                                Doing everything to avoid it!   </vt:lpstr>
      <vt:lpstr>Refs: NASEM 2020 Valtorta et al., 2016 Kuiper et al., 2015 Holt-Lunstad et al., 2015 Perissinotto et al., 2012</vt:lpstr>
      <vt:lpstr>The Role of Health Care &amp; Social Service Professionals </vt:lpstr>
      <vt:lpstr>The Role of Health Care &amp; Social Service Professionals </vt:lpstr>
      <vt:lpstr>Clinical practice guidelines for Social Isolation and Loneliness in older adults</vt:lpstr>
      <vt:lpstr>Guidelines working group Members</vt:lpstr>
      <vt:lpstr>Contributors</vt:lpstr>
      <vt:lpstr>METHODOLOGY: RATING of RECOMMENDATIONS </vt:lpstr>
      <vt:lpstr>LITERATURE REView</vt:lpstr>
      <vt:lpstr>17 Recommendations</vt:lpstr>
      <vt:lpstr>Recommendation #7 Assessment</vt:lpstr>
      <vt:lpstr>Recommendation #7 (cont.) Assessment - Key components in the assessment may include:</vt:lpstr>
      <vt:lpstr>Recommendation #1 Prevention: Risk Factors</vt:lpstr>
      <vt:lpstr>Risk Factors and Groups Associated with SI&amp;L in Older Adults</vt:lpstr>
      <vt:lpstr>Wister &amp; Kadowaki, 2021</vt:lpstr>
      <vt:lpstr>Special Populations</vt:lpstr>
      <vt:lpstr>Recommendation #2 Prevention: Education &amp; Training</vt:lpstr>
      <vt:lpstr>Recommendation #3 Prevention: Agents of Change</vt:lpstr>
      <vt:lpstr>Recommendation #4 Targeted Screening     </vt:lpstr>
      <vt:lpstr>Recommendation #5 Screening Tools     </vt:lpstr>
      <vt:lpstr>Screening Tools</vt:lpstr>
      <vt:lpstr>Two Brief Loneliness Tools </vt:lpstr>
      <vt:lpstr>Recommendation #6 Health Records</vt:lpstr>
      <vt:lpstr>Recommendation #8 Interventions: Overall Approach          Consensus  </vt:lpstr>
      <vt:lpstr>Recommendation #9 Social Prescribing </vt:lpstr>
      <vt:lpstr>Recommendation #10 Social Activity</vt:lpstr>
      <vt:lpstr>Recommendation #11 Physical Activity</vt:lpstr>
      <vt:lpstr>Recommendation #12 Psychological Therapies</vt:lpstr>
      <vt:lpstr>PowerPoint Presentation</vt:lpstr>
      <vt:lpstr>Recommendation #14 Leisure Skill Development and Activities</vt:lpstr>
      <vt:lpstr>Recommendation #13 Animal-assisted Therapies &amp;  Animal Ownership</vt:lpstr>
      <vt:lpstr>Recommendation #15 Technology</vt:lpstr>
      <vt:lpstr>Recommendation #16 Pharmacological Therapy</vt:lpstr>
      <vt:lpstr>Recommendation #17 Reassessment</vt:lpstr>
      <vt:lpstr>PowerPoint Presentation</vt:lpstr>
      <vt:lpstr>Concluding remarks </vt:lpstr>
      <vt:lpstr>CCSMH Social Isolation &amp; Loneliness Resources</vt:lpstr>
      <vt:lpstr>STAY INFORMED</vt:lpstr>
      <vt:lpstr>PowerPoint Presentation</vt:lpstr>
      <vt:lpstr>Small Group Discussion Topic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CLASSICAL LITERATURE</dc:title>
  <dc:creator>Brenda Martinussen</dc:creator>
  <cp:lastModifiedBy>Bette Watson-Borg</cp:lastModifiedBy>
  <cp:revision>2448</cp:revision>
  <dcterms:created xsi:type="dcterms:W3CDTF">2023-10-25T14:21:08Z</dcterms:created>
  <dcterms:modified xsi:type="dcterms:W3CDTF">2024-03-18T13:46:28Z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0x0101005DD905EE3CAFD94EB5BBB26556F56320</vt:lpwstr>
  </property>
</Properties>
</file>