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23"/>
  </p:notesMasterIdLst>
  <p:sldIdLst>
    <p:sldId id="256" r:id="rId5"/>
    <p:sldId id="258" r:id="rId6"/>
    <p:sldId id="325" r:id="rId7"/>
    <p:sldId id="260" r:id="rId8"/>
    <p:sldId id="261" r:id="rId9"/>
    <p:sldId id="262" r:id="rId10"/>
    <p:sldId id="330" r:id="rId11"/>
    <p:sldId id="264" r:id="rId12"/>
    <p:sldId id="266" r:id="rId13"/>
    <p:sldId id="326" r:id="rId14"/>
    <p:sldId id="267" r:id="rId15"/>
    <p:sldId id="327" r:id="rId16"/>
    <p:sldId id="268" r:id="rId17"/>
    <p:sldId id="269" r:id="rId18"/>
    <p:sldId id="328" r:id="rId19"/>
    <p:sldId id="270" r:id="rId20"/>
    <p:sldId id="329" r:id="rId21"/>
    <p:sldId id="272"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6F8080F-C11A-C828-1AA3-F549CC2CE749}" name="Mariam Elghahuagi" initials="" userId="S::Mariam.Elghahuagi@calgaryunitedway.org::4923e973-42c0-4a32-b198-0ab8a8715ead" providerId="AD"/>
  <p188:author id="{0FEF0623-5448-76DC-EBB6-E22D0DC769EE}" name="Sandeep Lotay" initials="" userId="S::sandeep.lotay@calgaryunitedway.org::f0e4d0ac-e019-4e4d-a50a-c206205d2c75" providerId="AD"/>
  <p188:author id="{C5B728BF-E972-594B-09DA-D7137853B862}" name="Adrienne Vansevenandt" initials="AV" userId="S::adrienne.vansevenandt@calgaryunitedway.org::ee46473a-8484-41eb-8611-7df76fd486fd" providerId="AD"/>
  <p188:author id="{0F142BEE-8800-A700-2ECE-B0094327ECF8}" name="Michael Procinsky" initials="" userId="S::michael.procinsky@calgaryunitedway.org::08df2658-f8b9-4e91-9b64-dde196398ea8" providerId="AD"/>
  <p188:author id="{9BCB56F4-ABD5-2C13-B5E0-D90FFCF1E0B0}" name="Rebecca Aspden" initials="" userId="S::rebecca.aspden@calgaryunitedway.org::63b29056-3799-4fd6-8fbd-5740065e743d" providerId="AD"/>
  <p188:author id="{C7DEC4FA-E9A3-3147-86BD-2AC8A7CC6596}" name="Imrose Bhullar" initials="IB" userId="S::imrose.bhullar@calgaryunitedway.org::051fb5eb-866e-4c1a-a964-9fd984ff01f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A3B72"/>
    <a:srgbClr val="F4D8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72" y="3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87F633-BF92-489E-9881-F7A923FC0ED9}" type="datetimeFigureOut">
              <a:rPr lang="en-CA" smtClean="0"/>
              <a:t>2026-04-27</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7FF485B-D817-4528-A744-B24730ACC26E}" type="slidenum">
              <a:rPr lang="en-CA" smtClean="0"/>
              <a:t>‹#›</a:t>
            </a:fld>
            <a:endParaRPr lang="en-CA"/>
          </a:p>
        </p:txBody>
      </p:sp>
    </p:spTree>
    <p:extLst>
      <p:ext uri="{BB962C8B-B14F-4D97-AF65-F5344CB8AC3E}">
        <p14:creationId xmlns:p14="http://schemas.microsoft.com/office/powerpoint/2010/main" val="405144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10:45 am</a:t>
            </a:r>
          </a:p>
          <a:p>
            <a:endParaRPr lang="en-CA"/>
          </a:p>
          <a:p>
            <a:r>
              <a:rPr lang="en-US"/>
              <a:t>Welcome back everyone! We are so excited to share something we have been developing for a few years now. </a:t>
            </a:r>
            <a:r>
              <a:rPr lang="en-CA"/>
              <a:t>We are going guide you through this legacy lab workshop in hopes that not only will you build some new relationships with folks in the room today,  but also something you can share with your workplace, older adults, or broader community.  We have a facilitators guide to be used with the PowerPoint that we are happy to share</a:t>
            </a:r>
          </a:p>
          <a:p>
            <a:endParaRPr lang="en-CA"/>
          </a:p>
          <a:p>
            <a:pPr fontAlgn="t"/>
            <a:r>
              <a:rPr lang="en-US" sz="1300"/>
              <a:t>The Legacy Lab uses a “train‑the‑trainer” approach, but it’s designed to feel relaxed and fun. As we guide you through it, we’ll model how you can take this back to your own community and use it with staff, committees, coalitions, or program participants. The goal is to spark meaningful conversations about how people’s legacies contribute to the whole community. This isn’t a set of rules or instructions—it’s a flexible tool for building connection, whether that’s with older adults, teams, or even around the dinner table. It’s all about relationships and strengths, helping people connect their gifts to something bigger, which is really what asset‑based community development is all about.</a:t>
            </a:r>
          </a:p>
          <a:p>
            <a:endParaRPr lang="en-CA"/>
          </a:p>
          <a:p>
            <a:r>
              <a:rPr lang="en-US"/>
              <a:t>You choose what and how much to share. Listening is our superpower. If you prefer to pass at any point, that is okay. </a:t>
            </a:r>
            <a:endParaRPr lang="en-CA"/>
          </a:p>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CA"/>
          </a:p>
          <a:p>
            <a:r>
              <a:rPr lang="en-CA"/>
              <a:t>Let's take some time to share back to the rest of the group on some of the stories that you heard. Give a little nod as permission to share each others' stories </a:t>
            </a:r>
          </a:p>
          <a:p>
            <a:endParaRPr lang="en-CA"/>
          </a:p>
          <a:p>
            <a:r>
              <a:rPr lang="en-CA" b="1"/>
              <a:t>[Have people raise their hand to share about any surprises or similarities to their stories. Prompting questions can include things like: were any of you shaped by similar circumstances, or that perhaps you grew up near by?</a:t>
            </a:r>
          </a:p>
          <a:p>
            <a:endParaRPr lang="en-CA" b="0"/>
          </a:p>
          <a:p>
            <a:pPr fontAlgn="t"/>
            <a:r>
              <a:rPr lang="en-US" sz="1300"/>
              <a:t>This opening exercise about who we are really matters, because strong communities start with people understanding themselves and one another. When we take time to share our stories, we begin to notice both what we have in common and what makes each of us unique. Our shared experiences help us connect and build trust, while our differences bring new ideas, perspectives, and opportunities to learn. Even when we think we know someone well, listening more deeply can help us see what has shaped them and what they bring to the table today. This kind of understanding lays the groundwork for community development—and it’s something that can be powerful to bring into your own organization, group, or hometown to strengthen relationships and uncover the strengths already there.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b="1"/>
              <a:t>5 min</a:t>
            </a:r>
          </a:p>
          <a:p>
            <a:endParaRPr lang="en-CA"/>
          </a:p>
          <a:p>
            <a:r>
              <a:rPr lang="en-CA"/>
              <a:t>Now that we've had an opportunity to learn each other's stories and share back to the group we will spend about 5 minutes in self reflection. </a:t>
            </a:r>
          </a:p>
          <a:p>
            <a:endParaRPr lang="en-CA"/>
          </a:p>
          <a:p>
            <a:r>
              <a:rPr lang="en-CA" b="1"/>
              <a:t>[Lift up the TPK Reflection 1 Handout to guide participants on what page to use]</a:t>
            </a:r>
          </a:p>
          <a:p>
            <a:endParaRPr lang="en-CA" b="1"/>
          </a:p>
          <a:p>
            <a:r>
              <a:rPr lang="en-CA"/>
              <a:t>On your tables you'll see a handout titled TPK Self Reflection #1. As I am explaining these sections, add your reflections on the handout, we will reference these again. </a:t>
            </a:r>
          </a:p>
          <a:p>
            <a:endParaRPr lang="en-CA"/>
          </a:p>
          <a:p>
            <a:r>
              <a:rPr lang="en-CA" b="1"/>
              <a:t>Reflect on your talents and skills. </a:t>
            </a:r>
          </a:p>
          <a:p>
            <a:r>
              <a:rPr lang="en-US"/>
              <a:t>What are you good at? What do people come to you for? </a:t>
            </a:r>
          </a:p>
          <a:p>
            <a:r>
              <a:rPr lang="en-US"/>
              <a:t>What practical skills do you have and enjoy doing? This could be carpentry, gardening, cooking, or playing a musical instrument.</a:t>
            </a:r>
          </a:p>
          <a:p>
            <a:r>
              <a:rPr lang="en-US"/>
              <a:t>What could you teach others how to do? </a:t>
            </a:r>
          </a:p>
          <a:p>
            <a:endParaRPr lang="en-US"/>
          </a:p>
          <a:p>
            <a:r>
              <a:rPr lang="en-US" b="1"/>
              <a:t>TIP: </a:t>
            </a:r>
            <a:r>
              <a:rPr lang="en-US"/>
              <a:t>If you are finding it hard to think of something the way we show affection is one of our greatest skills for connecting to others. Reflect on </a:t>
            </a:r>
            <a:r>
              <a:rPr lang="en-CA"/>
              <a:t>how you like to show people that you care</a:t>
            </a:r>
          </a:p>
          <a:p>
            <a:endParaRPr lang="en-US"/>
          </a:p>
          <a:p>
            <a:endParaRPr lang="en-CA"/>
          </a:p>
          <a:p>
            <a:r>
              <a:rPr lang="en-US" b="1"/>
              <a:t>Next reflect on your passions and heart-work. </a:t>
            </a:r>
          </a:p>
          <a:p>
            <a:r>
              <a:rPr lang="en-US"/>
              <a:t>What do you care deeply about? This might include things like protecting the environment, music, community life, or working with children.</a:t>
            </a:r>
          </a:p>
          <a:p>
            <a:r>
              <a:rPr lang="en-US"/>
              <a:t>What activities, subjects, or circumstances interest you the most? </a:t>
            </a:r>
          </a:p>
          <a:p>
            <a:endParaRPr lang="en-US"/>
          </a:p>
          <a:p>
            <a:r>
              <a:rPr lang="en-US" b="1"/>
              <a:t>And finally, what do you know?</a:t>
            </a:r>
          </a:p>
          <a:p>
            <a:r>
              <a:rPr lang="en-US"/>
              <a:t>What information do you have that you enjoy talking about or teaching others? Examples might include local history, specific films, sports, bird watching, or a particular area of study or a professional skill.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CFECE-8D97-36DA-FD32-D5D282C0C09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B29B36-69CF-1F92-A0CC-11C035547751}"/>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a:extLst>
              <a:ext uri="{FF2B5EF4-FFF2-40B4-BE49-F238E27FC236}">
                <a16:creationId xmlns:a16="http://schemas.microsoft.com/office/drawing/2014/main" id="{B1465084-C6A7-7506-5980-0F3A35C89DBD}"/>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a:extLst>
              <a:ext uri="{FF2B5EF4-FFF2-40B4-BE49-F238E27FC236}">
                <a16:creationId xmlns:a16="http://schemas.microsoft.com/office/drawing/2014/main" id="{5F9E7DE4-2D6F-EB78-98E6-389EDCD63564}"/>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A7CE454B-36D4-7FF2-69F8-DFCAAF8E79FC}"/>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defTabSz="966612">
              <a:defRPr/>
            </a:pPr>
            <a:r>
              <a:rPr lang="en-CA" sz="1300">
                <a:solidFill>
                  <a:prstClr val="black"/>
                </a:solidFill>
                <a:latin typeface="Aptos" panose="02110004020202020204"/>
              </a:rPr>
              <a:t>6 min</a:t>
            </a:r>
          </a:p>
          <a:p>
            <a:pPr defTabSz="966612">
              <a:defRPr/>
            </a:pPr>
            <a:endParaRPr lang="en-CA" sz="1300">
              <a:solidFill>
                <a:prstClr val="black"/>
              </a:solidFill>
              <a:latin typeface="Aptos" panose="02110004020202020204"/>
            </a:endParaRPr>
          </a:p>
          <a:p>
            <a:pPr defTabSz="966612">
              <a:defRPr/>
            </a:pPr>
            <a:r>
              <a:rPr lang="en-CA" sz="1300">
                <a:solidFill>
                  <a:prstClr val="black"/>
                </a:solidFill>
                <a:latin typeface="Aptos" panose="02110004020202020204"/>
              </a:rPr>
              <a:t>Let's spend about 5 minutes in open discussion about some of your talents, skills, passions, and knowledge. Remember everybody has the right to share as well as the right to pass. I will record some of the responses here at the front on this flip chart paper. I'm only including specific talents, skills, knowledge, and passions, but I won't associate it with anyone in particular.</a:t>
            </a:r>
          </a:p>
          <a:p>
            <a:pPr defTabSz="966612">
              <a:defRPr/>
            </a:pPr>
            <a:endParaRPr lang="en-CA" sz="1300">
              <a:solidFill>
                <a:prstClr val="black"/>
              </a:solidFill>
              <a:latin typeface="Aptos" panose="02110004020202020204"/>
            </a:endParaRPr>
          </a:p>
          <a:p>
            <a:pPr defTabSz="966612">
              <a:defRPr/>
            </a:pPr>
            <a:r>
              <a:rPr lang="en-CA" sz="1300">
                <a:solidFill>
                  <a:prstClr val="black"/>
                </a:solidFill>
                <a:latin typeface="Aptos" panose="02110004020202020204"/>
              </a:rPr>
              <a:t>Who would like to be the first to share?</a:t>
            </a:r>
          </a:p>
          <a:p>
            <a:pPr defTabSz="966612">
              <a:defRPr/>
            </a:pPr>
            <a:endParaRPr lang="en-CA" sz="1300">
              <a:solidFill>
                <a:prstClr val="black"/>
              </a:solidFill>
              <a:latin typeface="Aptos" panose="02110004020202020204"/>
            </a:endParaRPr>
          </a:p>
          <a:p>
            <a:pPr defTabSz="966612">
              <a:defRPr/>
            </a:pPr>
            <a:r>
              <a:rPr lang="en-CA" sz="1300" b="1">
                <a:solidFill>
                  <a:prstClr val="black"/>
                </a:solidFill>
                <a:latin typeface="Aptos" panose="02110004020202020204"/>
              </a:rPr>
              <a:t>[As people are providing their responses to the reflection begin to record some of the key areas of talent skills passion and knowledge on a flip chart paper at the front of the room. Do not include names but rather just the areas of interest]</a:t>
            </a:r>
          </a:p>
          <a:p>
            <a:endParaRPr lang="en-US"/>
          </a:p>
        </p:txBody>
      </p:sp>
      <p:sp>
        <p:nvSpPr>
          <p:cNvPr id="6" name="Footer Placeholder 5">
            <a:extLst>
              <a:ext uri="{FF2B5EF4-FFF2-40B4-BE49-F238E27FC236}">
                <a16:creationId xmlns:a16="http://schemas.microsoft.com/office/drawing/2014/main" id="{AD8F50FD-D9E4-3A14-7145-6DC6AB8D2C09}"/>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a:extLst>
              <a:ext uri="{FF2B5EF4-FFF2-40B4-BE49-F238E27FC236}">
                <a16:creationId xmlns:a16="http://schemas.microsoft.com/office/drawing/2014/main" id="{EF158EE9-D3C8-DA7D-1BBF-2152A7F8F50F}"/>
              </a:ext>
            </a:extLst>
          </p:cNvPr>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extLst>
      <p:ext uri="{BB962C8B-B14F-4D97-AF65-F5344CB8AC3E}">
        <p14:creationId xmlns:p14="http://schemas.microsoft.com/office/powerpoint/2010/main" val="350944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4 min</a:t>
            </a:r>
          </a:p>
          <a:p>
            <a:endParaRPr lang="en-CA"/>
          </a:p>
          <a:p>
            <a:r>
              <a:rPr lang="en-CA"/>
              <a:t>Thank you to everyone who is willing to share about their talents, skills, passions, and knowledge with the broader group. We have an amazing group of individuals bringing fantastic gifts with them into this room! </a:t>
            </a:r>
          </a:p>
          <a:p>
            <a:endParaRPr lang="en-CA"/>
          </a:p>
          <a:p>
            <a:pPr defTabSz="966612">
              <a:defRPr/>
            </a:pPr>
            <a:r>
              <a:rPr lang="en-CA"/>
              <a:t>Next, let us reflect on some of our learning edges. </a:t>
            </a:r>
            <a:r>
              <a:rPr lang="en-US" sz="1300" b="1"/>
              <a:t>Your learning edge</a:t>
            </a:r>
            <a:r>
              <a:rPr lang="en-US" sz="1300"/>
              <a:t> is the place just outside your comfort zone, where you’re growing and learning something new. This is where curiosity blooms into new skills and interests. </a:t>
            </a:r>
          </a:p>
          <a:p>
            <a:pPr defTabSz="966612">
              <a:defRPr/>
            </a:pPr>
            <a:endParaRPr lang="en-US" sz="1300"/>
          </a:p>
          <a:p>
            <a:pPr defTabSz="966612">
              <a:defRPr/>
            </a:pPr>
            <a:r>
              <a:rPr lang="en-CA"/>
              <a:t>On the second self reflection page </a:t>
            </a:r>
            <a:r>
              <a:rPr lang="en-CA" b="1"/>
              <a:t>[Lift the page for all to see] </a:t>
            </a:r>
            <a:r>
              <a:rPr lang="en-CA"/>
              <a:t>you can record some of the talent skills knowledge and passions that you would like to learn more about or be able to do on your own. Think big or small but consider that there might be others around you who have this skill and they may really want to share it. These intersections could also act as that point of connection to others in your community. </a:t>
            </a:r>
          </a:p>
          <a:p>
            <a:endParaRPr lang="en-CA"/>
          </a:p>
          <a:p>
            <a:r>
              <a:rPr lang="en-CA"/>
              <a:t>I will give you 4 minutes to do this. Your time starts now! </a:t>
            </a:r>
          </a:p>
          <a:p>
            <a:endParaRPr lang="en-CA"/>
          </a:p>
          <a:p>
            <a:r>
              <a:rPr lang="en-CA" b="1"/>
              <a:t>[set timer for 4 minutes]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8 min</a:t>
            </a:r>
          </a:p>
          <a:p>
            <a:endParaRPr lang="en-CA"/>
          </a:p>
          <a:p>
            <a:r>
              <a:rPr lang="en-CA"/>
              <a:t>Let's take another opportunity to share back to the rest of the room on some of our learning edges. I'm going to record some of these on the same page in a different colour so that you can see some of the matches and connections. As people are sharing, please feel free to shout “MATCH” when a learning edge matches one of your skills, talents, passion, or knowledge. </a:t>
            </a:r>
          </a:p>
          <a:p>
            <a:endParaRPr lang="en-CA"/>
          </a:p>
          <a:p>
            <a:endParaRPr lang="en-CA"/>
          </a:p>
          <a:p>
            <a:r>
              <a:rPr lang="en-CA" b="1"/>
              <a:t>[Give about 5 minutes for people to share to the broader group . As the facilitator record some of the responses on the same sheets in a different colour. Spend about two minutes connecting some of these learning edges and skills and talents to the social determinants of health and highlight how we all contribute to healthy aging in more than just formal programs and services.]</a:t>
            </a:r>
          </a:p>
          <a:p>
            <a:endParaRPr lang="en-CA"/>
          </a:p>
          <a:p>
            <a:pPr defTabSz="966612">
              <a:defRPr/>
            </a:pPr>
            <a:r>
              <a:rPr lang="en-CA"/>
              <a:t>Know we understand that matches may or may not be feasible in this larger group, but we felt it was important to demonstrate </a:t>
            </a:r>
            <a:r>
              <a:rPr lang="en-US" sz="1300"/>
              <a:t>that when we take time to notice the skills, interests, and experiences people bring into the room, something powerful starts to happen. When one person shares what they know or love to do, it often connects with something someone else wants to learn. Those connections can shape strategic directions, spark new programs, and lead to passion projects that feel meaningful because they come from real people, not top‑down plans. Just as important are the smaller, everyday connections that grow naturally—like a book club forming, two people trading recipes, or someone offering to walk with a </a:t>
            </a:r>
            <a:r>
              <a:rPr lang="en-US" sz="1300" err="1"/>
              <a:t>neighbour</a:t>
            </a:r>
            <a:r>
              <a:rPr lang="en-US" sz="1300"/>
              <a:t>. These kinds of natural supports strengthen community in ways that formal services never can. When people are invited to contribute in ways they care about, energy builds, movement happens, and participation feels fun instead of forced. This approach also helps shift the story about aging—from one that focuses on needs and limitations to one that recognizes older adults as capable, creative, and deeply valuable contributors to community life.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1593-9686-BFB7-2D45-E86738AF165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EEF4DF-F95B-463D-5523-CEBC4E6BD52C}"/>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a:extLst>
              <a:ext uri="{FF2B5EF4-FFF2-40B4-BE49-F238E27FC236}">
                <a16:creationId xmlns:a16="http://schemas.microsoft.com/office/drawing/2014/main" id="{AAF7CFA4-5EA6-B891-B6DD-11A87E65E4C8}"/>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a:extLst>
              <a:ext uri="{FF2B5EF4-FFF2-40B4-BE49-F238E27FC236}">
                <a16:creationId xmlns:a16="http://schemas.microsoft.com/office/drawing/2014/main" id="{CFBF16E2-27DF-329D-52A4-D1606017F849}"/>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FFE3D07C-1182-E2FD-4D11-E05F2B1175E8}"/>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10 minutes </a:t>
            </a:r>
          </a:p>
          <a:p>
            <a:endParaRPr lang="en-CA"/>
          </a:p>
          <a:p>
            <a:r>
              <a:rPr lang="en-CA"/>
              <a:t>Wow, talk about an amazing way to get to know each other in such a deep meaningful way. It is very clear from today's exercise that everybody has something to contribute to their community. </a:t>
            </a:r>
          </a:p>
          <a:p>
            <a:endParaRPr lang="en-CA"/>
          </a:p>
          <a:p>
            <a:pPr fontAlgn="t"/>
            <a:r>
              <a:rPr lang="en-CA" b="1"/>
              <a:t>Ask: </a:t>
            </a:r>
            <a:r>
              <a:rPr lang="en-US" sz="1300"/>
              <a:t>Did you feel a sense of connection during this workshop? What moments helped you feel more connected to others, and why did that matter to you?</a:t>
            </a:r>
          </a:p>
          <a:p>
            <a:pPr fontAlgn="t"/>
            <a:r>
              <a:rPr lang="en-CA" b="1"/>
              <a:t>Ask: </a:t>
            </a:r>
            <a:r>
              <a:rPr lang="en-US" sz="1300"/>
              <a:t>How could this way of focusing on people’s skills, interests, and passions support stronger relationships and more age‑positive community development in your organization or hometown?</a:t>
            </a:r>
          </a:p>
          <a:p>
            <a:endParaRPr lang="en-CA"/>
          </a:p>
          <a:p>
            <a:r>
              <a:rPr lang="en-CA"/>
              <a:t>A lot of what we talked about are the building blocks of asset-based community development . When we can identify the assets within our community and within the individuals that we work and interact with on a regular basis we really are able to begin to see what is possible with very little resources. Our individual stories, talents, and skills really are the best resources in supporting healthy aging within our communities. </a:t>
            </a:r>
          </a:p>
          <a:p>
            <a:endParaRPr lang="en-CA"/>
          </a:p>
          <a:p>
            <a:r>
              <a:rPr lang="en-CA"/>
              <a:t>At your table group, decide on one word or phrase that wraps up your collective feelings and reflections on this workshop! Have a speaker from each table share back to the larger group! </a:t>
            </a:r>
          </a:p>
        </p:txBody>
      </p:sp>
      <p:sp>
        <p:nvSpPr>
          <p:cNvPr id="6" name="Footer Placeholder 5">
            <a:extLst>
              <a:ext uri="{FF2B5EF4-FFF2-40B4-BE49-F238E27FC236}">
                <a16:creationId xmlns:a16="http://schemas.microsoft.com/office/drawing/2014/main" id="{884A48CA-96C7-733E-DD70-69CDB8025C6B}"/>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a:extLst>
              <a:ext uri="{FF2B5EF4-FFF2-40B4-BE49-F238E27FC236}">
                <a16:creationId xmlns:a16="http://schemas.microsoft.com/office/drawing/2014/main" id="{6D0B6F25-CF1E-573B-81BB-808605EF9585}"/>
              </a:ext>
            </a:extLst>
          </p:cNvPr>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extLst>
      <p:ext uri="{BB962C8B-B14F-4D97-AF65-F5344CB8AC3E}">
        <p14:creationId xmlns:p14="http://schemas.microsoft.com/office/powerpoint/2010/main" val="3580644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defTabSz="966612" fontAlgn="t">
              <a:defRPr/>
            </a:pPr>
            <a:r>
              <a:rPr lang="en-CA"/>
              <a:t>Thank you again to everybody who has shared back to the broader group! </a:t>
            </a:r>
            <a:r>
              <a:rPr lang="en-US" sz="1300"/>
              <a:t>In this part of the workshop we would encourage you to create some possible next steps of what you want to do with the information you gathered. </a:t>
            </a:r>
            <a:r>
              <a:rPr lang="en-US" sz="1300" err="1"/>
              <a:t>De’amon</a:t>
            </a:r>
            <a:r>
              <a:rPr lang="en-US" sz="1300"/>
              <a:t> Harges  (a community development guru and inspiration to us) says once you uncover the gifts in your communities you have an obligation to use them. Here are some things you could consider:</a:t>
            </a:r>
          </a:p>
          <a:p>
            <a:pPr fontAlgn="t"/>
            <a:endParaRPr lang="en-US" sz="1300" b="1"/>
          </a:p>
          <a:p>
            <a:pPr fontAlgn="t"/>
            <a:r>
              <a:rPr lang="en-US" sz="1300" b="1"/>
              <a:t>Start with simple connections</a:t>
            </a:r>
          </a:p>
          <a:p>
            <a:pPr fontAlgn="t"/>
            <a:r>
              <a:rPr lang="en-US" sz="1300"/>
              <a:t>Create low‑pressure ways for people to connect around what they care about.</a:t>
            </a:r>
          </a:p>
          <a:p>
            <a:pPr defTabSz="966612" fontAlgn="t">
              <a:defRPr/>
            </a:pPr>
            <a:r>
              <a:rPr lang="en-US" sz="1300" b="1"/>
              <a:t>Small, doable steps build trust and momentum.</a:t>
            </a:r>
          </a:p>
          <a:p>
            <a:pPr defTabSz="966612" fontAlgn="t">
              <a:defRPr/>
            </a:pPr>
            <a:r>
              <a:rPr lang="en-US" sz="1300"/>
              <a:t>Ask: </a:t>
            </a:r>
            <a:r>
              <a:rPr lang="en-US" sz="1300" i="1"/>
              <a:t>“What’s one small thing you’d enjoy doing together?”</a:t>
            </a:r>
          </a:p>
          <a:p>
            <a:pPr defTabSz="966612" fontAlgn="t">
              <a:defRPr/>
            </a:pPr>
            <a:r>
              <a:rPr lang="en-US" sz="1300"/>
              <a:t>Trust that when people care, they show up</a:t>
            </a:r>
          </a:p>
          <a:p>
            <a:pPr fontAlgn="t"/>
            <a:r>
              <a:rPr lang="en-US" sz="1300" b="1"/>
              <a:t>Pay attention to what people light up about.</a:t>
            </a:r>
          </a:p>
          <a:p>
            <a:pPr fontAlgn="t"/>
            <a:r>
              <a:rPr lang="en-US" sz="1300"/>
              <a:t>Support ideas that have energy, not just ones that look good on paper</a:t>
            </a:r>
          </a:p>
          <a:p>
            <a:pPr fontAlgn="t"/>
            <a:r>
              <a:rPr lang="en-US" sz="1300"/>
              <a:t>Allow projects to evolve naturally instead of locking them into plans</a:t>
            </a:r>
          </a:p>
          <a:p>
            <a:pPr fontAlgn="t"/>
            <a:r>
              <a:rPr lang="en-US" sz="1300"/>
              <a:t>Passion fuels participation—and fun keeps it going.</a:t>
            </a:r>
          </a:p>
          <a:p>
            <a:pPr defTabSz="966612" fontAlgn="t">
              <a:defRPr/>
            </a:pPr>
            <a:r>
              <a:rPr lang="en-US" sz="1300" b="1"/>
              <a:t>Look for ways gifts can strengthen what’s already happening </a:t>
            </a:r>
            <a:r>
              <a:rPr lang="en-US" sz="1300"/>
              <a:t>This keeps things sustainable and place‑based.</a:t>
            </a:r>
          </a:p>
          <a:p>
            <a:pPr defTabSz="966612" fontAlgn="t">
              <a:defRPr/>
            </a:pPr>
            <a:r>
              <a:rPr lang="en-US" sz="1300" b="1"/>
              <a:t>Name and celebrate what people are offering. </a:t>
            </a:r>
            <a:r>
              <a:rPr lang="en-US" sz="1300"/>
              <a:t>This reinforces the message that </a:t>
            </a:r>
            <a:r>
              <a:rPr lang="en-US" sz="1300" b="1"/>
              <a:t>everyone has something to offer</a:t>
            </a:r>
            <a:r>
              <a:rPr lang="en-US" sz="1300"/>
              <a:t>.</a:t>
            </a:r>
          </a:p>
          <a:p>
            <a:pPr fontAlgn="t"/>
            <a:r>
              <a:rPr lang="en-US" sz="1300" b="1"/>
              <a:t>Notice who brings people together</a:t>
            </a:r>
            <a:r>
              <a:rPr lang="en-US" sz="1300"/>
              <a:t>, Ask what support would help—not what rules to follow</a:t>
            </a:r>
          </a:p>
          <a:p>
            <a:pPr fontAlgn="t"/>
            <a:r>
              <a:rPr lang="en-US" sz="1300"/>
              <a:t>Leadership doesn’t need a title to be real.</a:t>
            </a:r>
          </a:p>
          <a:p>
            <a:pPr fontAlgn="t"/>
            <a:r>
              <a:rPr lang="en-US" sz="1300" b="1"/>
              <a:t>Use language that reflects strengths and value. </a:t>
            </a:r>
            <a:r>
              <a:rPr lang="en-US" sz="1300"/>
              <a:t>Talk about older adults as contributors, mentors, builders, and neighbors</a:t>
            </a:r>
          </a:p>
          <a:p>
            <a:pPr fontAlgn="t"/>
            <a:endParaRPr lang="en-US" sz="1300"/>
          </a:p>
          <a:p>
            <a:pPr fontAlgn="t"/>
            <a:r>
              <a:rPr lang="en-US" sz="1300"/>
              <a:t>As you head back into your work and communities, we hope you’ll keep these ideas in mind and use them in ways that feel meaningful, practical, and even fun!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73B9-A9AB-C649-708F-09C2BD1C69F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867009-7688-51B5-5AAF-A0173D1950F9}"/>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a:extLst>
              <a:ext uri="{FF2B5EF4-FFF2-40B4-BE49-F238E27FC236}">
                <a16:creationId xmlns:a16="http://schemas.microsoft.com/office/drawing/2014/main" id="{0B71E2FB-BE24-FC1D-C96D-E5A73FA2F803}"/>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a:extLst>
              <a:ext uri="{FF2B5EF4-FFF2-40B4-BE49-F238E27FC236}">
                <a16:creationId xmlns:a16="http://schemas.microsoft.com/office/drawing/2014/main" id="{D1503446-20FF-8220-343C-4636711B172A}"/>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BB076858-E87F-27A9-93C8-4233F5F5B216}"/>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As we close out this session, I want to remind everyone that this workshop is for you to use adapt and share with others within your organization or community. We hope that this workshop offers a unique way to connect with your members of senior's clubs, clients in your organization, or even around your staff room table to get to know one another better. </a:t>
            </a:r>
          </a:p>
          <a:p>
            <a:endParaRPr lang="en-CA"/>
          </a:p>
          <a:p>
            <a:r>
              <a:rPr lang="en-CA"/>
              <a:t>We will be happy to share the facilitators guide as well as an editable Legacy Lab PowerPoint that you are free to use. We're also always open to feedback as you are aware, so if you have anything that you would like to share, please do so. As well, if you are going to bring this to your community let us know how it went! </a:t>
            </a:r>
          </a:p>
          <a:p>
            <a:endParaRPr lang="en-CA"/>
          </a:p>
          <a:p>
            <a:r>
              <a:rPr lang="en-CA"/>
              <a:t>As a community developer I am also pleased to be able to </a:t>
            </a:r>
            <a:r>
              <a:rPr lang="en-CA" b="1"/>
              <a:t>co-host</a:t>
            </a:r>
            <a:r>
              <a:rPr lang="en-CA"/>
              <a:t> a workshop with your members or program participants. </a:t>
            </a:r>
          </a:p>
        </p:txBody>
      </p:sp>
      <p:sp>
        <p:nvSpPr>
          <p:cNvPr id="6" name="Footer Placeholder 5">
            <a:extLst>
              <a:ext uri="{FF2B5EF4-FFF2-40B4-BE49-F238E27FC236}">
                <a16:creationId xmlns:a16="http://schemas.microsoft.com/office/drawing/2014/main" id="{845F0629-7A27-1005-EAA1-0C8159A44A6A}"/>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a:extLst>
              <a:ext uri="{FF2B5EF4-FFF2-40B4-BE49-F238E27FC236}">
                <a16:creationId xmlns:a16="http://schemas.microsoft.com/office/drawing/2014/main" id="{B30017CE-69E9-D1A9-7930-216FDED6E078}"/>
              </a:ext>
            </a:extLst>
          </p:cNvPr>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extLst>
      <p:ext uri="{BB962C8B-B14F-4D97-AF65-F5344CB8AC3E}">
        <p14:creationId xmlns:p14="http://schemas.microsoft.com/office/powerpoint/2010/main" val="1585396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7FF485B-D817-4528-A744-B24730ACC26E}" type="slidenum">
              <a:rPr lang="en-CA" smtClean="0"/>
              <a:t>18</a:t>
            </a:fld>
            <a:endParaRPr lang="en-CA"/>
          </a:p>
        </p:txBody>
      </p:sp>
    </p:spTree>
    <p:extLst>
      <p:ext uri="{BB962C8B-B14F-4D97-AF65-F5344CB8AC3E}">
        <p14:creationId xmlns:p14="http://schemas.microsoft.com/office/powerpoint/2010/main" val="166423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1 minute</a:t>
            </a:r>
          </a:p>
          <a:p>
            <a:endParaRPr lang="en-CA"/>
          </a:p>
          <a:p>
            <a:r>
              <a:rPr lang="en-US" sz="1300" b="1"/>
              <a:t>Foundations &amp; Influences</a:t>
            </a:r>
            <a:endParaRPr lang="en-CA" sz="1300" b="1"/>
          </a:p>
          <a:p>
            <a:pPr defTabSz="966612">
              <a:defRPr/>
            </a:pPr>
            <a:r>
              <a:rPr lang="en-US" sz="1300"/>
              <a:t>This workshop is based on an asset‑based approach that focuses on people’s strengths and what helps us age well. It also helps us to reframe the idea of seeing older adults mainly as needing services or support, rather we start from the belief that older adults have knowledge, skills, relationships, and lived experience that are important to their communities. This workshop is the culmination of on the work and ideas of community organizers, practitioners and those that use stories to help people discover their gifts and their connection to place. This guide is meant to be flexible—use it in ways that fit your community, while keeping dignity, cultural safety, and mutual give‑and‑take at the </a:t>
            </a:r>
            <a:r>
              <a:rPr lang="en-US" sz="1300" err="1"/>
              <a:t>centre</a:t>
            </a:r>
            <a:r>
              <a:rPr lang="en-US" sz="1300"/>
              <a:t>.</a:t>
            </a:r>
          </a:p>
          <a:p>
            <a:endParaRPr lang="en-CA"/>
          </a:p>
        </p:txBody>
      </p:sp>
      <p:sp>
        <p:nvSpPr>
          <p:cNvPr id="4" name="Slide Number Placeholder 3"/>
          <p:cNvSpPr>
            <a:spLocks noGrp="1"/>
          </p:cNvSpPr>
          <p:nvPr>
            <p:ph type="sldNum" sz="quarter" idx="5"/>
          </p:nvPr>
        </p:nvSpPr>
        <p:spPr/>
        <p:txBody>
          <a:bodyPr/>
          <a:lstStyle/>
          <a:p>
            <a:fld id="{97FF485B-D817-4528-A744-B24730ACC26E}" type="slidenum">
              <a:rPr lang="en-CA" smtClean="0"/>
              <a:t>2</a:t>
            </a:fld>
            <a:endParaRPr lang="en-CA"/>
          </a:p>
        </p:txBody>
      </p:sp>
    </p:spTree>
    <p:extLst>
      <p:ext uri="{BB962C8B-B14F-4D97-AF65-F5344CB8AC3E}">
        <p14:creationId xmlns:p14="http://schemas.microsoft.com/office/powerpoint/2010/main" val="311052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2 minutes</a:t>
            </a:r>
          </a:p>
          <a:p>
            <a:endParaRPr lang="en-CA"/>
          </a:p>
          <a:p>
            <a:r>
              <a:rPr lang="en-CA"/>
              <a:t>To get us started let's just set a few guiding principles that will help to ensure that we are entering into a brave space where folks feel comfortable to share as much or as little as they choose. </a:t>
            </a:r>
          </a:p>
          <a:p>
            <a:endParaRPr lang="en-CA"/>
          </a:p>
          <a:p>
            <a:pPr fontAlgn="t"/>
            <a:r>
              <a:rPr lang="en-US" sz="1300" b="1"/>
              <a:t>Care &amp; Confidentiality:</a:t>
            </a:r>
            <a:r>
              <a:rPr lang="en-US" sz="1300"/>
              <a:t> Like Vegas! What’s shared in this room stays in this room, unless someone lets us know it’s okay to share it more widely.</a:t>
            </a:r>
          </a:p>
          <a:p>
            <a:pPr fontAlgn="t"/>
            <a:r>
              <a:rPr lang="en-US" sz="1300" b="1"/>
              <a:t>Consent:</a:t>
            </a:r>
            <a:r>
              <a:rPr lang="en-US" sz="1300"/>
              <a:t> We’ll check in before using names or repeating stories. Everyone gets to decide what happens with their own story.</a:t>
            </a:r>
          </a:p>
          <a:p>
            <a:pPr fontAlgn="t"/>
            <a:r>
              <a:rPr lang="en-US" sz="1300" b="1"/>
              <a:t>Choice:</a:t>
            </a:r>
            <a:r>
              <a:rPr lang="en-US" sz="1300"/>
              <a:t> You’re invited to join in, listen, pass, or step out if you need to. Please do what feels right for you.</a:t>
            </a:r>
          </a:p>
          <a:p>
            <a:pPr fontAlgn="t"/>
            <a:r>
              <a:rPr lang="en-US" sz="1300" b="1"/>
              <a:t>Curiosity &amp; Respect:</a:t>
            </a:r>
            <a:r>
              <a:rPr lang="en-US" sz="1300"/>
              <a:t> We all bring different life experiences. If we listen with intent we might learn something new! </a:t>
            </a:r>
          </a:p>
          <a:p>
            <a:pPr fontAlgn="t"/>
            <a:r>
              <a:rPr lang="en-US" sz="1300" b="1"/>
              <a:t>Shared Responsibility:</a:t>
            </a:r>
            <a:r>
              <a:rPr lang="en-US" sz="1300"/>
              <a:t> This space belongs to all of us, let’s do our best to make it comfortable for everyone.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5minutes</a:t>
            </a:r>
          </a:p>
          <a:p>
            <a:endParaRPr lang="en-CA"/>
          </a:p>
          <a:p>
            <a:r>
              <a:rPr lang="en-CA"/>
              <a:t>Because we just broke the ice we won't do another icebreaker activity, however, it's important to note that these types of activities really help to get people talking and connecting with one another. When you bring this back to your community please consider something that is fun and playful to get people comfortable in this space. We learn best through play and having fun so keep that in mind as you plan your icebreaker activity.</a:t>
            </a:r>
          </a:p>
          <a:p>
            <a:endParaRPr lang="en-CA"/>
          </a:p>
        </p:txBody>
      </p:sp>
      <p:sp>
        <p:nvSpPr>
          <p:cNvPr id="4" name="Slide Number Placeholder 3"/>
          <p:cNvSpPr>
            <a:spLocks noGrp="1"/>
          </p:cNvSpPr>
          <p:nvPr>
            <p:ph type="sldNum" sz="quarter" idx="5"/>
          </p:nvPr>
        </p:nvSpPr>
        <p:spPr/>
        <p:txBody>
          <a:bodyPr/>
          <a:lstStyle/>
          <a:p>
            <a:fld id="{97FF485B-D817-4528-A744-B24730ACC26E}" type="slidenum">
              <a:rPr lang="en-CA" smtClean="0"/>
              <a:t>4</a:t>
            </a:fld>
            <a:endParaRPr lang="en-CA"/>
          </a:p>
        </p:txBody>
      </p:sp>
    </p:spTree>
    <p:extLst>
      <p:ext uri="{BB962C8B-B14F-4D97-AF65-F5344CB8AC3E}">
        <p14:creationId xmlns:p14="http://schemas.microsoft.com/office/powerpoint/2010/main" val="414884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2 min</a:t>
            </a:r>
          </a:p>
          <a:p>
            <a:endParaRPr lang="en-CA"/>
          </a:p>
          <a:p>
            <a:r>
              <a:rPr lang="en-CA" b="1"/>
              <a:t>[</a:t>
            </a:r>
            <a:r>
              <a:rPr lang="en-US" b="1"/>
              <a:t>Facilitator to provide a few bullets talking about their home, hobbies, and things that are important to them] Keep in mind, the way you share will mirror how other will </a:t>
            </a:r>
            <a:endParaRPr lang="en-CA" b="1"/>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b="1"/>
              <a:t>6 min</a:t>
            </a:r>
          </a:p>
          <a:p>
            <a:endParaRPr lang="en-CA" b="0"/>
          </a:p>
          <a:p>
            <a:r>
              <a:rPr lang="en-CA" b="0"/>
              <a:t>The Determinants of Healthy Aging were adapted from the World Health Organization’s social determinants of health. There are six key areas that we focus on at Healthy Aging Alberta and through our Healthy Aging Framework. These six categories include social support, safety and security, social environment and engagement, personal well-being, physical and mental health, and physical environment. </a:t>
            </a:r>
          </a:p>
          <a:p>
            <a:endParaRPr lang="en-US" b="1"/>
          </a:p>
          <a:p>
            <a:pPr fontAlgn="t"/>
            <a:r>
              <a:rPr lang="en-US" sz="1300"/>
              <a:t>Healthy aging is shaped by more than medical care. It’s also influenced by the everyday conditions in which people are born, grow, work, live, and age. These social conditions like access to good food, safe housing, income, and strong relationships play a major role in overall wellbeing. In fact, research shows that more than 80% of a person’s health is affected by these social factors.</a:t>
            </a:r>
          </a:p>
          <a:p>
            <a:pPr fontAlgn="t"/>
            <a:endParaRPr lang="en-US" sz="1300"/>
          </a:p>
          <a:p>
            <a:pPr fontAlgn="t"/>
            <a:r>
              <a:rPr lang="en-US" sz="1300"/>
              <a:t>Everyone has strengths and abilities that support healthy aging, and when communities provide the right conditions, older adults are better able to thrive.</a:t>
            </a:r>
          </a:p>
          <a:p>
            <a:pPr fontAlgn="t"/>
            <a:endParaRPr lang="en-US" sz="1300"/>
          </a:p>
          <a:p>
            <a:pPr fontAlgn="t"/>
            <a:r>
              <a:rPr lang="en-US" sz="1300"/>
              <a:t>For example, when people have stable income, they are more likely to stay healthy and independent for longer. Supportive communities can also reduce the risk of disability and help people maintain their quality of life as they age.</a:t>
            </a:r>
          </a:p>
          <a:p>
            <a:pPr fontAlgn="t"/>
            <a:endParaRPr lang="en-US" sz="1300"/>
          </a:p>
          <a:p>
            <a:pPr fontAlgn="t"/>
            <a:r>
              <a:rPr lang="en-US" sz="1300"/>
              <a:t>Positive social connections are another powerful protective factor. Staying connected with others can lower the risk of dementia and other health challenges, while strong relationships help people live longer, healthier lives.</a:t>
            </a:r>
          </a:p>
          <a:p>
            <a:pPr fontAlgn="t"/>
            <a:endParaRPr lang="en-US" sz="1300"/>
          </a:p>
          <a:p>
            <a:pPr fontAlgn="t"/>
            <a:r>
              <a:rPr lang="en-US" sz="1300"/>
              <a:t>Clear, easy‑to‑understand information also supports good health. Many older adults face barriers when forms or documents are complicated, so improving communication helps people make confident, informed decisions.</a:t>
            </a:r>
          </a:p>
          <a:p>
            <a:pPr fontAlgn="t"/>
            <a:r>
              <a:rPr lang="en-US" sz="1300"/>
              <a:t>As mobility changes with age, accessible and supportive neighborhoods make a big difference. When communities offer nearby grocery stores, safe walking areas, and inclusive public spaces, older adults can stay active, connected, and engaged.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8 min </a:t>
            </a:r>
          </a:p>
          <a:p>
            <a:endParaRPr lang="en-CA"/>
          </a:p>
          <a:p>
            <a:r>
              <a:rPr lang="en-CA"/>
              <a:t>There are many activities and programs that we interact with daily that fall into one of the six categories. I'm going to spend some time talking about some of these activities around the determinants of healthy aging. On the table you'll find a blank page that has the Healthy Aging wheel. As I'm describing some of the activities feel free to fill in on the sheet some of those key areas that you already interact with to see how your day-to-day activities contribute to healthy aging. </a:t>
            </a:r>
          </a:p>
          <a:p>
            <a:endParaRPr lang="en-CA"/>
          </a:p>
          <a:p>
            <a:pPr defTabSz="966612">
              <a:defRPr/>
            </a:pPr>
            <a:r>
              <a:rPr lang="en-CA" b="1"/>
              <a:t>[</a:t>
            </a:r>
            <a:r>
              <a:rPr lang="en-US" b="1"/>
              <a:t>Share a few examples in each category]</a:t>
            </a:r>
          </a:p>
          <a:p>
            <a:endParaRPr lang="en-CA"/>
          </a:p>
          <a:p>
            <a:endParaRPr lang="en-CA" b="0"/>
          </a:p>
          <a:p>
            <a:pPr fontAlgn="t"/>
            <a:r>
              <a:rPr lang="en-US" sz="1200" b="1"/>
              <a:t>Determinant of Healthy Aging: Physical and Mental Health</a:t>
            </a:r>
          </a:p>
          <a:p>
            <a:pPr fontAlgn="t"/>
            <a:r>
              <a:rPr lang="en-US" sz="1200" b="1"/>
              <a:t>Physical Health and Wellness</a:t>
            </a:r>
          </a:p>
          <a:p>
            <a:pPr fontAlgn="t"/>
            <a:r>
              <a:rPr lang="en-US" sz="1200"/>
              <a:t>Community health clinics offering routine checkups, immunizations, and chronic disease management for older adults.</a:t>
            </a:r>
          </a:p>
          <a:p>
            <a:pPr fontAlgn="t"/>
            <a:r>
              <a:rPr lang="en-US" sz="1200" b="1"/>
              <a:t>Physical Fitness</a:t>
            </a:r>
          </a:p>
          <a:p>
            <a:pPr fontAlgn="t"/>
            <a:r>
              <a:rPr lang="en-US" sz="1200"/>
              <a:t>Low‑impact exercise classes such as walking groups, chair yoga, or gentle stretching programs designed for older adults.</a:t>
            </a:r>
          </a:p>
          <a:p>
            <a:pPr fontAlgn="t"/>
            <a:r>
              <a:rPr lang="en-US" sz="1200" b="1"/>
              <a:t>Healthy Life Choices</a:t>
            </a:r>
          </a:p>
          <a:p>
            <a:pPr fontAlgn="t"/>
            <a:r>
              <a:rPr lang="en-US" sz="1200"/>
              <a:t>Educational workshops that support smoking cessation, physical activity, and healthy daily routines.</a:t>
            </a:r>
          </a:p>
          <a:p>
            <a:pPr fontAlgn="t"/>
            <a:r>
              <a:rPr lang="en-US" sz="1200" b="1"/>
              <a:t>Mental Health and Wellness</a:t>
            </a:r>
          </a:p>
          <a:p>
            <a:pPr fontAlgn="t"/>
            <a:r>
              <a:rPr lang="en-US" sz="1200"/>
              <a:t>Access to counseling, peer-support groups, or stress‑management sessions addressing anxiety, depression, or isolation.</a:t>
            </a:r>
          </a:p>
          <a:p>
            <a:pPr fontAlgn="t"/>
            <a:r>
              <a:rPr lang="en-US" sz="1200" b="1"/>
              <a:t>Brain Health</a:t>
            </a:r>
          </a:p>
          <a:p>
            <a:pPr fontAlgn="t"/>
            <a:r>
              <a:rPr lang="en-US" sz="1200"/>
              <a:t>Memory workshops, puzzles, learning opportunities, or lifelong learning classes that promote cognitive stimulation.</a:t>
            </a:r>
          </a:p>
          <a:p>
            <a:pPr fontAlgn="t"/>
            <a:br>
              <a:rPr lang="en-US" sz="1200"/>
            </a:br>
            <a:endParaRPr lang="en-US" sz="1200"/>
          </a:p>
          <a:p>
            <a:pPr fontAlgn="t"/>
            <a:r>
              <a:rPr lang="en-US" sz="1200" b="1"/>
              <a:t>Determinant of Healthy Aging: Social Environment and Engagement</a:t>
            </a:r>
          </a:p>
          <a:p>
            <a:pPr fontAlgn="t"/>
            <a:r>
              <a:rPr lang="en-US" sz="1200" b="1"/>
              <a:t>Social Engagement</a:t>
            </a:r>
          </a:p>
          <a:p>
            <a:pPr fontAlgn="t"/>
            <a:r>
              <a:rPr lang="en-US" sz="1200"/>
              <a:t>Weekly coffee clubs or interest-based groups that encourage regular interaction with peers.</a:t>
            </a:r>
          </a:p>
          <a:p>
            <a:pPr fontAlgn="t"/>
            <a:r>
              <a:rPr lang="en-US" sz="1200" b="1"/>
              <a:t>Outdoor Activity</a:t>
            </a:r>
          </a:p>
          <a:p>
            <a:pPr fontAlgn="t"/>
            <a:r>
              <a:rPr lang="en-US" sz="1200"/>
              <a:t>Organized nature walks, community gardening programs, or outdoor recreation days encouraging time outdoors.</a:t>
            </a:r>
          </a:p>
          <a:p>
            <a:pPr fontAlgn="t"/>
            <a:r>
              <a:rPr lang="en-US" sz="1200" b="1"/>
              <a:t>Diversity and Inclusion</a:t>
            </a:r>
          </a:p>
          <a:p>
            <a:pPr fontAlgn="t"/>
            <a:r>
              <a:rPr lang="en-US" sz="1200"/>
              <a:t>Culturally inclusive programming that respects varied backgrounds, languages, identities, and lived experiences.</a:t>
            </a:r>
          </a:p>
          <a:p>
            <a:pPr fontAlgn="t"/>
            <a:r>
              <a:rPr lang="en-US" sz="1200" b="1"/>
              <a:t>Participation and Engagement</a:t>
            </a:r>
          </a:p>
          <a:p>
            <a:pPr fontAlgn="t"/>
            <a:r>
              <a:rPr lang="en-US" sz="1200"/>
              <a:t>Opportunities for older adults to plan, lead, or contribute ideas to community programs or advisory groups.</a:t>
            </a:r>
          </a:p>
          <a:p>
            <a:pPr fontAlgn="t"/>
            <a:r>
              <a:rPr lang="en-US" sz="1200" b="1"/>
              <a:t>Volunteerism</a:t>
            </a:r>
          </a:p>
          <a:p>
            <a:pPr fontAlgn="t"/>
            <a:r>
              <a:rPr lang="en-US" sz="1200"/>
              <a:t>Programs that match older adults with volunteer roles such as mentoring, event support, or community outreach.</a:t>
            </a:r>
          </a:p>
          <a:p>
            <a:pPr fontAlgn="t"/>
            <a:br>
              <a:rPr lang="en-US" sz="1200"/>
            </a:br>
            <a:endParaRPr lang="en-US" sz="1200"/>
          </a:p>
          <a:p>
            <a:pPr fontAlgn="t"/>
            <a:r>
              <a:rPr lang="en-US" sz="1200" b="1"/>
              <a:t>Determinant of Healthy Aging: Social Support</a:t>
            </a:r>
          </a:p>
          <a:p>
            <a:pPr fontAlgn="t"/>
            <a:r>
              <a:rPr lang="en-US" sz="1200" b="1"/>
              <a:t>Information and Referral</a:t>
            </a:r>
          </a:p>
          <a:p>
            <a:pPr fontAlgn="t"/>
            <a:r>
              <a:rPr lang="en-US" sz="1200"/>
              <a:t>Help desks or outreach workers assisting older adults in navigating available health, social, and community services.</a:t>
            </a:r>
          </a:p>
          <a:p>
            <a:pPr fontAlgn="t"/>
            <a:r>
              <a:rPr lang="en-US" sz="1200" b="1"/>
              <a:t>Social Support Services</a:t>
            </a:r>
          </a:p>
          <a:p>
            <a:pPr fontAlgn="t"/>
            <a:r>
              <a:rPr lang="en-US" sz="1200"/>
              <a:t>Companionship programs, friendly phone calls, or group activities designed to reduce loneliness.</a:t>
            </a:r>
          </a:p>
          <a:p>
            <a:pPr fontAlgn="t"/>
            <a:r>
              <a:rPr lang="en-US" sz="1200" b="1"/>
              <a:t>Caregiver Supports</a:t>
            </a:r>
          </a:p>
          <a:p>
            <a:pPr fontAlgn="t"/>
            <a:r>
              <a:rPr lang="en-US" sz="1200"/>
              <a:t>Respite services, caregiver education sessions, or peer support groups for those caring for family members.</a:t>
            </a:r>
          </a:p>
          <a:p>
            <a:pPr fontAlgn="t"/>
            <a:br>
              <a:rPr lang="en-US" sz="1200"/>
            </a:br>
            <a:endParaRPr lang="en-US" sz="1200"/>
          </a:p>
          <a:p>
            <a:pPr fontAlgn="t"/>
            <a:r>
              <a:rPr lang="en-US" sz="1200" b="1"/>
              <a:t>Determinant of Healthy Aging: Personal Wellbeing</a:t>
            </a:r>
          </a:p>
          <a:p>
            <a:pPr fontAlgn="t"/>
            <a:r>
              <a:rPr lang="en-US" sz="1200" b="1"/>
              <a:t>Resiliency</a:t>
            </a:r>
          </a:p>
          <a:p>
            <a:pPr fontAlgn="t"/>
            <a:r>
              <a:rPr lang="en-US" sz="1200"/>
              <a:t>Workshops that build coping skills, adaptability, and personal strengths during life transitions or challenges.</a:t>
            </a:r>
          </a:p>
          <a:p>
            <a:pPr fontAlgn="t"/>
            <a:r>
              <a:rPr lang="en-US" sz="1200" b="1"/>
              <a:t>Emotional Wellbeing</a:t>
            </a:r>
          </a:p>
          <a:p>
            <a:pPr fontAlgn="t"/>
            <a:r>
              <a:rPr lang="en-US" sz="1200"/>
              <a:t>Programs promoting self-expression through art, music, or storytelling to enhance emotional health.</a:t>
            </a:r>
          </a:p>
          <a:p>
            <a:pPr fontAlgn="t"/>
            <a:r>
              <a:rPr lang="en-US" sz="1200" b="1"/>
              <a:t>Personal Services</a:t>
            </a:r>
          </a:p>
          <a:p>
            <a:pPr fontAlgn="t"/>
            <a:r>
              <a:rPr lang="en-US" sz="1200"/>
              <a:t>Assistance with everyday tasks such as grooming, mobility support, or appointment coordination.</a:t>
            </a:r>
          </a:p>
          <a:p>
            <a:pPr fontAlgn="t"/>
            <a:r>
              <a:rPr lang="en-US" sz="1200" b="1"/>
              <a:t>Food and Nutrition</a:t>
            </a:r>
          </a:p>
          <a:p>
            <a:pPr fontAlgn="t"/>
            <a:r>
              <a:rPr lang="en-US" sz="1200"/>
              <a:t>Meal programs, nutritional education sessions, or grocery support initiatives that promote healthy eating.</a:t>
            </a:r>
          </a:p>
          <a:p>
            <a:pPr fontAlgn="t"/>
            <a:br>
              <a:rPr lang="en-US" sz="1200"/>
            </a:br>
            <a:endParaRPr lang="en-US" sz="1200"/>
          </a:p>
          <a:p>
            <a:pPr fontAlgn="t"/>
            <a:r>
              <a:rPr lang="en-US" sz="1200" b="1"/>
              <a:t>Determinant of Healthy Aging: Physical Environment</a:t>
            </a:r>
          </a:p>
          <a:p>
            <a:pPr fontAlgn="t"/>
            <a:r>
              <a:rPr lang="en-US" sz="1200" b="1"/>
              <a:t>Transportation</a:t>
            </a:r>
          </a:p>
          <a:p>
            <a:pPr fontAlgn="t"/>
            <a:r>
              <a:rPr lang="en-US" sz="1200"/>
              <a:t>Community shuttle services or volunteer driver programs that support access to appointments and social activities.</a:t>
            </a:r>
          </a:p>
          <a:p>
            <a:pPr fontAlgn="t"/>
            <a:r>
              <a:rPr lang="en-US" sz="1200" b="1"/>
              <a:t>Housing</a:t>
            </a:r>
          </a:p>
          <a:p>
            <a:pPr fontAlgn="t"/>
            <a:r>
              <a:rPr lang="en-US" sz="1200"/>
              <a:t>Safe, affordable, and accessible housing options that support aging in place.</a:t>
            </a:r>
          </a:p>
          <a:p>
            <a:pPr fontAlgn="t"/>
            <a:r>
              <a:rPr lang="en-US" sz="1200" b="1"/>
              <a:t>Home Supports</a:t>
            </a:r>
          </a:p>
          <a:p>
            <a:pPr fontAlgn="t"/>
            <a:r>
              <a:rPr lang="en-US" sz="1200"/>
              <a:t>In-home services such as housekeeping, minor repairs, or assistive devices to maintain independence.</a:t>
            </a:r>
          </a:p>
          <a:p>
            <a:pPr fontAlgn="t"/>
            <a:br>
              <a:rPr lang="en-US" sz="1200"/>
            </a:br>
            <a:endParaRPr lang="en-US" sz="1200"/>
          </a:p>
          <a:p>
            <a:pPr fontAlgn="t"/>
            <a:r>
              <a:rPr lang="en-US" sz="1200" b="1"/>
              <a:t>Determinant of Healthy Aging: Safety and Security</a:t>
            </a:r>
          </a:p>
          <a:p>
            <a:pPr fontAlgn="t"/>
            <a:r>
              <a:rPr lang="en-US" sz="1200" b="1"/>
              <a:t>Personal Safety</a:t>
            </a:r>
          </a:p>
          <a:p>
            <a:pPr fontAlgn="t"/>
            <a:r>
              <a:rPr lang="en-US" sz="1200"/>
              <a:t>Fall‑prevention programs, personal safety education, or wellness checks.</a:t>
            </a:r>
          </a:p>
          <a:p>
            <a:pPr fontAlgn="t"/>
            <a:r>
              <a:rPr lang="en-US" sz="1200" b="1"/>
              <a:t>Financial Security</a:t>
            </a:r>
          </a:p>
          <a:p>
            <a:pPr fontAlgn="t"/>
            <a:r>
              <a:rPr lang="en-US" sz="1200"/>
              <a:t>Budgeting assistance, financial literacy sessions, or help accessing income supports.</a:t>
            </a:r>
          </a:p>
          <a:p>
            <a:pPr fontAlgn="t"/>
            <a:r>
              <a:rPr lang="en-US" sz="1200" b="1"/>
              <a:t>Vocational Training and Support</a:t>
            </a:r>
          </a:p>
          <a:p>
            <a:pPr fontAlgn="t"/>
            <a:r>
              <a:rPr lang="en-US" sz="1200"/>
              <a:t>Employment training, skill‑building workshops, or job placement support for older adults who wish to work.</a:t>
            </a:r>
          </a:p>
          <a:p>
            <a:endParaRPr lang="en-CA"/>
          </a:p>
          <a:p>
            <a:endParaRPr lang="en-CA"/>
          </a:p>
          <a:p>
            <a:r>
              <a:rPr lang="en-CA"/>
              <a:t>Now that we've gone through the six determinants and some of the activities associated with them it is easy to see that there are so many ways that we contribute to our overall health and well-being. By recording some of these key activities next to the determinant of healthy aging it may also signal some areas that we might be lacking in.</a:t>
            </a:r>
          </a:p>
          <a:p>
            <a:endParaRPr lang="en-CA"/>
          </a:p>
          <a:p>
            <a:r>
              <a:rPr lang="en-CA"/>
              <a:t>Next, we're going to go a little deeper and get a bit of a better understanding of who we are sitting next to! </a:t>
            </a:r>
          </a:p>
          <a:p>
            <a:endParaRPr lang="en-CA"/>
          </a:p>
        </p:txBody>
      </p:sp>
      <p:sp>
        <p:nvSpPr>
          <p:cNvPr id="4" name="Slide Number Placeholder 3"/>
          <p:cNvSpPr>
            <a:spLocks noGrp="1"/>
          </p:cNvSpPr>
          <p:nvPr>
            <p:ph type="sldNum" sz="quarter" idx="5"/>
          </p:nvPr>
        </p:nvSpPr>
        <p:spPr/>
        <p:txBody>
          <a:bodyPr/>
          <a:lstStyle/>
          <a:p>
            <a:fld id="{97FF485B-D817-4528-A744-B24730ACC26E}" type="slidenum">
              <a:rPr lang="en-CA" smtClean="0"/>
              <a:t>7</a:t>
            </a:fld>
            <a:endParaRPr lang="en-CA"/>
          </a:p>
        </p:txBody>
      </p:sp>
    </p:spTree>
    <p:extLst>
      <p:ext uri="{BB962C8B-B14F-4D97-AF65-F5344CB8AC3E}">
        <p14:creationId xmlns:p14="http://schemas.microsoft.com/office/powerpoint/2010/main" val="299738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CA"/>
              <a:t>4 min</a:t>
            </a:r>
          </a:p>
          <a:p>
            <a:endParaRPr lang="en-CA"/>
          </a:p>
          <a:p>
            <a:r>
              <a:rPr lang="en-CA" b="1"/>
              <a:t>Ok everyone, we are going to get you to stand up and face into the room. Now lock eyes with somebody. Next give them a fun little signal ( an nose wriggle, hair toss, finger guns). Have you signalled. Great! Now mirror the signal they sent to you back at them! Perfect now go sit with your new found friend! They are now your partner for the workshop! Now we know that was </a:t>
            </a:r>
            <a:r>
              <a:rPr lang="en-CA" b="1" err="1"/>
              <a:t>akwards</a:t>
            </a:r>
            <a:r>
              <a:rPr lang="en-CA" b="1"/>
              <a:t> for some of you, so please put up your hand if need support finding a partner! </a:t>
            </a:r>
          </a:p>
          <a:p>
            <a:endParaRPr lang="en-CA" b="1"/>
          </a:p>
          <a:p>
            <a:r>
              <a:rPr lang="en-US" b="1"/>
              <a:t>Between the two of you Assign a Speaker 1 and a Speaker 2. To begin, Speaker 1 will introduce themself by sharing where they were born, raised and how they came to be where they are today  Share how, people, places, ideas, and culture shaped your life. Talk about how you show affection and spend your time (we have prompts on the next slide) </a:t>
            </a:r>
            <a:r>
              <a:rPr lang="en-US" b="0"/>
              <a:t> Speaker 2’s job is to listen </a:t>
            </a:r>
          </a:p>
          <a:p>
            <a:endParaRPr lang="en-US" b="0"/>
          </a:p>
          <a:p>
            <a:r>
              <a:rPr lang="en-US" b="1"/>
              <a:t>You will have 6-minutes, your time starts now! </a:t>
            </a:r>
          </a:p>
          <a:p>
            <a:endParaRPr lang="en-US" b="0"/>
          </a:p>
          <a:p>
            <a:r>
              <a:rPr lang="en-US" b="1"/>
              <a:t>[Set timer for 6-minutes] </a:t>
            </a:r>
            <a:endParaRPr lang="en-CA" b="1"/>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defTabSz="966612">
              <a:defRPr/>
            </a:pPr>
            <a:endParaRPr>
              <a:solidFill>
                <a:prstClr val="black"/>
              </a:solidFill>
              <a:latin typeface="Calibri"/>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defTabSz="966612">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b="1"/>
              <a:t>[Set timer for 6-minutes] </a:t>
            </a:r>
          </a:p>
          <a:p>
            <a:r>
              <a:rPr lang="en-US" b="1"/>
              <a:t>Give one minute warning at 5 min</a:t>
            </a:r>
            <a:endParaRPr lang="en-CA" b="1"/>
          </a:p>
          <a:p>
            <a:endParaRPr lang="en-US"/>
          </a:p>
          <a:p>
            <a:r>
              <a:rPr lang="en-US" b="1"/>
              <a:t>After 6 minutes call group back in </a:t>
            </a:r>
          </a:p>
          <a:p>
            <a:endParaRPr lang="en-US" b="1"/>
          </a:p>
          <a:p>
            <a:r>
              <a:rPr lang="en-US" b="1"/>
              <a:t>Hi everyone! It is so good to hear all this conversation! I am going to ask you to switch now! It is now speaker two turn to share! </a:t>
            </a:r>
          </a:p>
          <a:p>
            <a:endParaRPr lang="en-US"/>
          </a:p>
          <a:p>
            <a:r>
              <a:rPr lang="en-US" b="1"/>
              <a:t>[Set timer for 6-minutes] </a:t>
            </a:r>
          </a:p>
          <a:p>
            <a:r>
              <a:rPr lang="en-US" b="1"/>
              <a:t>Give one minute warning at 5 min</a:t>
            </a:r>
            <a:endParaRPr lang="en-CA" b="1"/>
          </a:p>
          <a:p>
            <a:endParaRPr lang="en-US"/>
          </a:p>
          <a:p>
            <a:r>
              <a:rPr lang="en-US" b="1"/>
              <a:t>After 6 minutes call group back in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defTabSz="966612">
              <a:defRPr/>
            </a:pPr>
            <a:endParaRPr>
              <a:solidFill>
                <a:prstClr val="black"/>
              </a:solidFill>
              <a:latin typeface="Calibri"/>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defTabSz="966612">
              <a:defRPr/>
            </a:pPr>
            <a:r>
              <a:rPr lang="cs-CZ">
                <a:solidFill>
                  <a:prstClr val="black"/>
                </a:solidFill>
                <a:latin typeface="Calibri"/>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713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89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220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781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009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24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724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379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160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003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160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65504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3" name="Freeform 3"/>
          <p:cNvSpPr/>
          <p:nvPr/>
        </p:nvSpPr>
        <p:spPr>
          <a:xfrm>
            <a:off x="7741697" y="5813470"/>
            <a:ext cx="3041739" cy="717461"/>
          </a:xfrm>
          <a:custGeom>
            <a:avLst/>
            <a:gdLst/>
            <a:ahLst/>
            <a:cxnLst/>
            <a:rect l="l" t="t" r="r" b="b"/>
            <a:pathLst>
              <a:path w="4562608" h="1076192">
                <a:moveTo>
                  <a:pt x="0" y="0"/>
                </a:moveTo>
                <a:lnTo>
                  <a:pt x="4562607" y="0"/>
                </a:lnTo>
                <a:lnTo>
                  <a:pt x="4562607" y="1076192"/>
                </a:lnTo>
                <a:lnTo>
                  <a:pt x="0" y="1076192"/>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
        <p:nvSpPr>
          <p:cNvPr id="4" name="TextBox 4"/>
          <p:cNvSpPr txBox="1"/>
          <p:nvPr/>
        </p:nvSpPr>
        <p:spPr>
          <a:xfrm>
            <a:off x="685800" y="1491835"/>
            <a:ext cx="10820400" cy="1796454"/>
          </a:xfrm>
          <a:prstGeom prst="rect">
            <a:avLst/>
          </a:prstGeom>
        </p:spPr>
        <p:txBody>
          <a:bodyPr lIns="0" tIns="0" rIns="0" bIns="0" rtlCol="0" anchor="t">
            <a:spAutoFit/>
          </a:bodyPr>
          <a:lstStyle/>
          <a:p>
            <a:pPr algn="ctr" defTabSz="609630">
              <a:lnSpc>
                <a:spcPts val="7840"/>
              </a:lnSpc>
            </a:pPr>
            <a:r>
              <a:rPr lang="en-US" sz="5600" b="1">
                <a:solidFill>
                  <a:srgbClr val="73597C"/>
                </a:solidFill>
                <a:latin typeface="Arial MT Pro Bold"/>
                <a:ea typeface="Arial MT Pro Bold"/>
                <a:cs typeface="Arial MT Pro Bold"/>
                <a:sym typeface="Arial MT Pro Bold"/>
              </a:rPr>
              <a:t>The Legacy Lab: </a:t>
            </a:r>
          </a:p>
          <a:p>
            <a:pPr algn="ctr" defTabSz="609630">
              <a:lnSpc>
                <a:spcPts val="6814"/>
              </a:lnSpc>
              <a:spcBef>
                <a:spcPct val="0"/>
              </a:spcBef>
            </a:pPr>
            <a:r>
              <a:rPr lang="en-US" sz="4867" b="1">
                <a:solidFill>
                  <a:srgbClr val="73597C"/>
                </a:solidFill>
                <a:latin typeface="Arial MT Pro Bold"/>
                <a:ea typeface="Arial MT Pro Bold"/>
                <a:cs typeface="Arial MT Pro Bold"/>
                <a:sym typeface="Arial MT Pro Bold"/>
              </a:rPr>
              <a:t>Discovering Your Story &amp; Strengths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779906" y="734097"/>
            <a:ext cx="2263637" cy="2065414"/>
          </a:xfrm>
          <a:custGeom>
            <a:avLst/>
            <a:gdLst/>
            <a:ahLst/>
            <a:cxnLst/>
            <a:rect l="l" t="t" r="r" b="b"/>
            <a:pathLst>
              <a:path w="2276294" h="1889324">
                <a:moveTo>
                  <a:pt x="0" y="0"/>
                </a:moveTo>
                <a:lnTo>
                  <a:pt x="2276295" y="0"/>
                </a:lnTo>
                <a:lnTo>
                  <a:pt x="2276295" y="1889324"/>
                </a:lnTo>
                <a:lnTo>
                  <a:pt x="0" y="1889324"/>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
        <p:nvSpPr>
          <p:cNvPr id="3" name="Freeform 3"/>
          <p:cNvSpPr/>
          <p:nvPr/>
        </p:nvSpPr>
        <p:spPr>
          <a:xfrm>
            <a:off x="2324541" y="2396293"/>
            <a:ext cx="2724615" cy="2065413"/>
          </a:xfrm>
          <a:custGeom>
            <a:avLst/>
            <a:gdLst/>
            <a:ahLst/>
            <a:cxnLst/>
            <a:rect l="l" t="t" r="r" b="b"/>
            <a:pathLst>
              <a:path w="2474051" h="2022537">
                <a:moveTo>
                  <a:pt x="0" y="0"/>
                </a:moveTo>
                <a:lnTo>
                  <a:pt x="2474051" y="0"/>
                </a:lnTo>
                <a:lnTo>
                  <a:pt x="2474051" y="2022537"/>
                </a:lnTo>
                <a:lnTo>
                  <a:pt x="0" y="2022537"/>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
        <p:nvSpPr>
          <p:cNvPr id="4" name="Freeform 4"/>
          <p:cNvSpPr/>
          <p:nvPr/>
        </p:nvSpPr>
        <p:spPr>
          <a:xfrm>
            <a:off x="573844" y="3287333"/>
            <a:ext cx="2263636" cy="2598313"/>
          </a:xfrm>
          <a:custGeom>
            <a:avLst/>
            <a:gdLst/>
            <a:ahLst/>
            <a:cxnLst/>
            <a:rect l="l" t="t" r="r" b="b"/>
            <a:pathLst>
              <a:path w="2850468" h="3393414">
                <a:moveTo>
                  <a:pt x="0" y="0"/>
                </a:moveTo>
                <a:lnTo>
                  <a:pt x="2850468" y="0"/>
                </a:lnTo>
                <a:lnTo>
                  <a:pt x="2850468" y="3393414"/>
                </a:lnTo>
                <a:lnTo>
                  <a:pt x="0" y="3393414"/>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
        <p:nvSpPr>
          <p:cNvPr id="10" name="TextBox 5">
            <a:extLst>
              <a:ext uri="{FF2B5EF4-FFF2-40B4-BE49-F238E27FC236}">
                <a16:creationId xmlns:a16="http://schemas.microsoft.com/office/drawing/2014/main" id="{60B2C97C-782E-1032-47F3-EC2619156BE2}"/>
              </a:ext>
            </a:extLst>
          </p:cNvPr>
          <p:cNvSpPr txBox="1"/>
          <p:nvPr/>
        </p:nvSpPr>
        <p:spPr>
          <a:xfrm>
            <a:off x="5060243" y="1532782"/>
            <a:ext cx="6972083" cy="3495188"/>
          </a:xfrm>
          <a:prstGeom prst="rect">
            <a:avLst/>
          </a:prstGeom>
        </p:spPr>
        <p:txBody>
          <a:bodyPr wrap="square" lIns="0" tIns="0" rIns="0" bIns="0" rtlCol="0" anchor="t">
            <a:spAutoFit/>
          </a:bodyPr>
          <a:lstStyle/>
          <a:p>
            <a:pPr algn="ctr" defTabSz="609630">
              <a:lnSpc>
                <a:spcPts val="9333"/>
              </a:lnSpc>
              <a:spcBef>
                <a:spcPct val="0"/>
              </a:spcBef>
            </a:pPr>
            <a:r>
              <a:rPr lang="en-US" sz="6650" b="1">
                <a:solidFill>
                  <a:srgbClr val="73597C"/>
                </a:solidFill>
                <a:latin typeface="Arial MT Pro"/>
                <a:ea typeface="Poppins"/>
                <a:cs typeface="Poppins Bold"/>
                <a:sym typeface="Poppins Bold"/>
              </a:rPr>
              <a:t>Open Sharing: </a:t>
            </a:r>
            <a:r>
              <a:rPr lang="en-US" sz="6000" b="1">
                <a:solidFill>
                  <a:srgbClr val="73597C"/>
                </a:solidFill>
                <a:latin typeface="Arial MT Pro"/>
                <a:ea typeface="Poppins"/>
                <a:cs typeface="Poppins Bold"/>
                <a:sym typeface="Poppins Bold"/>
              </a:rPr>
              <a:t>Any surprises or similarities?</a:t>
            </a:r>
            <a:endParaRPr lang="en-US" sz="6000">
              <a:solidFill>
                <a:srgbClr val="73597C"/>
              </a:solidFill>
              <a:latin typeface="Arial MT Pro"/>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1172047" y="2772374"/>
            <a:ext cx="2800835" cy="1764526"/>
          </a:xfrm>
          <a:custGeom>
            <a:avLst/>
            <a:gdLst/>
            <a:ahLst/>
            <a:cxnLst/>
            <a:rect l="l" t="t" r="r" b="b"/>
            <a:pathLst>
              <a:path w="4201253" h="2646789">
                <a:moveTo>
                  <a:pt x="0" y="0"/>
                </a:moveTo>
                <a:lnTo>
                  <a:pt x="4201253" y="0"/>
                </a:lnTo>
                <a:lnTo>
                  <a:pt x="4201253" y="2646789"/>
                </a:lnTo>
                <a:lnTo>
                  <a:pt x="0" y="2646789"/>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
        <p:nvSpPr>
          <p:cNvPr id="3" name="Freeform 3"/>
          <p:cNvSpPr/>
          <p:nvPr/>
        </p:nvSpPr>
        <p:spPr>
          <a:xfrm>
            <a:off x="5314514" y="2772374"/>
            <a:ext cx="1872177" cy="1764526"/>
          </a:xfrm>
          <a:custGeom>
            <a:avLst/>
            <a:gdLst/>
            <a:ahLst/>
            <a:cxnLst/>
            <a:rect l="l" t="t" r="r" b="b"/>
            <a:pathLst>
              <a:path w="2808265" h="2646789">
                <a:moveTo>
                  <a:pt x="0" y="0"/>
                </a:moveTo>
                <a:lnTo>
                  <a:pt x="2808264" y="0"/>
                </a:lnTo>
                <a:lnTo>
                  <a:pt x="2808264" y="2646789"/>
                </a:lnTo>
                <a:lnTo>
                  <a:pt x="0" y="2646789"/>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
        <p:nvSpPr>
          <p:cNvPr id="4" name="Freeform 4"/>
          <p:cNvSpPr/>
          <p:nvPr/>
        </p:nvSpPr>
        <p:spPr>
          <a:xfrm>
            <a:off x="8526540" y="2739453"/>
            <a:ext cx="1830367" cy="1830367"/>
          </a:xfrm>
          <a:custGeom>
            <a:avLst/>
            <a:gdLst/>
            <a:ahLst/>
            <a:cxnLst/>
            <a:rect l="l" t="t" r="r" b="b"/>
            <a:pathLst>
              <a:path w="2745550" h="2745550">
                <a:moveTo>
                  <a:pt x="0" y="0"/>
                </a:moveTo>
                <a:lnTo>
                  <a:pt x="2745550" y="0"/>
                </a:lnTo>
                <a:lnTo>
                  <a:pt x="2745550" y="2745550"/>
                </a:lnTo>
                <a:lnTo>
                  <a:pt x="0" y="2745550"/>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
        <p:nvSpPr>
          <p:cNvPr id="6" name="TextBox 6"/>
          <p:cNvSpPr txBox="1"/>
          <p:nvPr/>
        </p:nvSpPr>
        <p:spPr>
          <a:xfrm>
            <a:off x="1182459" y="4732480"/>
            <a:ext cx="2780010" cy="540404"/>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Arial MT Pro"/>
                <a:ea typeface="Arial MT Pro"/>
                <a:cs typeface="Arial MT Pro"/>
                <a:sym typeface="Arial MT Pro"/>
              </a:rPr>
              <a:t>What are your talents or skills?</a:t>
            </a:r>
          </a:p>
          <a:p>
            <a:pPr algn="ctr" defTabSz="609630">
              <a:lnSpc>
                <a:spcPts val="2239"/>
              </a:lnSpc>
            </a:pPr>
            <a:r>
              <a:rPr lang="en-US" sz="1600">
                <a:solidFill>
                  <a:srgbClr val="000000"/>
                </a:solidFill>
                <a:latin typeface="Arial MT Pro"/>
                <a:ea typeface="Arial MT Pro"/>
                <a:cs typeface="Arial MT Pro"/>
                <a:sym typeface="Arial MT Pro"/>
              </a:rPr>
              <a:t>(Big or small!) </a:t>
            </a:r>
          </a:p>
        </p:txBody>
      </p:sp>
      <p:sp>
        <p:nvSpPr>
          <p:cNvPr id="7" name="TextBox 7"/>
          <p:cNvSpPr txBox="1"/>
          <p:nvPr/>
        </p:nvSpPr>
        <p:spPr>
          <a:xfrm>
            <a:off x="4857522" y="4732480"/>
            <a:ext cx="2786162" cy="540404"/>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Arial MT Pro"/>
                <a:ea typeface="Arial MT Pro"/>
                <a:cs typeface="Arial MT Pro"/>
                <a:sym typeface="Arial MT Pro"/>
              </a:rPr>
              <a:t>What pulls your heartstrings?</a:t>
            </a:r>
          </a:p>
          <a:p>
            <a:pPr algn="ctr" defTabSz="609630">
              <a:lnSpc>
                <a:spcPts val="2239"/>
              </a:lnSpc>
            </a:pPr>
            <a:r>
              <a:rPr lang="en-US" sz="1600">
                <a:solidFill>
                  <a:srgbClr val="000000"/>
                </a:solidFill>
                <a:latin typeface="Arial MT Pro"/>
                <a:ea typeface="Arial MT Pro"/>
                <a:cs typeface="Arial MT Pro"/>
                <a:sym typeface="Arial MT Pro"/>
              </a:rPr>
              <a:t>Where does your passion lie?  </a:t>
            </a:r>
          </a:p>
        </p:txBody>
      </p:sp>
      <p:sp>
        <p:nvSpPr>
          <p:cNvPr id="8" name="TextBox 8"/>
          <p:cNvSpPr txBox="1"/>
          <p:nvPr/>
        </p:nvSpPr>
        <p:spPr>
          <a:xfrm>
            <a:off x="8237678" y="4752799"/>
            <a:ext cx="2720082" cy="258276"/>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Arial MT Pro"/>
                <a:ea typeface="Arial MT Pro"/>
                <a:cs typeface="Arial MT Pro"/>
                <a:sym typeface="Arial MT Pro"/>
              </a:rPr>
              <a:t>What knowledge do you hold?</a:t>
            </a:r>
          </a:p>
        </p:txBody>
      </p:sp>
      <p:sp>
        <p:nvSpPr>
          <p:cNvPr id="9" name="TextBox 9"/>
          <p:cNvSpPr txBox="1"/>
          <p:nvPr/>
        </p:nvSpPr>
        <p:spPr>
          <a:xfrm>
            <a:off x="2027663" y="495300"/>
            <a:ext cx="8420210" cy="1088568"/>
          </a:xfrm>
          <a:prstGeom prst="rect">
            <a:avLst/>
          </a:prstGeom>
        </p:spPr>
        <p:txBody>
          <a:bodyPr wrap="square" lIns="0" tIns="0" rIns="0" bIns="0" rtlCol="0" anchor="t">
            <a:spAutoFit/>
          </a:bodyPr>
          <a:lstStyle/>
          <a:p>
            <a:pPr algn="ctr" defTabSz="609630">
              <a:lnSpc>
                <a:spcPts val="9333"/>
              </a:lnSpc>
              <a:spcBef>
                <a:spcPct val="0"/>
              </a:spcBef>
            </a:pPr>
            <a:r>
              <a:rPr lang="en-US" sz="6650" b="1">
                <a:solidFill>
                  <a:srgbClr val="73597C"/>
                </a:solidFill>
                <a:latin typeface="Arial MT Pro"/>
                <a:ea typeface="Poppins Bold"/>
                <a:cs typeface="Poppins Bold"/>
                <a:sym typeface="Poppins Bold"/>
              </a:rPr>
              <a:t>Self-Reflection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a:extLst>
            <a:ext uri="{FF2B5EF4-FFF2-40B4-BE49-F238E27FC236}">
              <a16:creationId xmlns:a16="http://schemas.microsoft.com/office/drawing/2014/main" id="{6906E282-BCB0-02AF-D99A-E73C64463BC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7DD796F-4EA6-4E48-5AAC-EDEB6D04B8E5}"/>
              </a:ext>
            </a:extLst>
          </p:cNvPr>
          <p:cNvSpPr/>
          <p:nvPr/>
        </p:nvSpPr>
        <p:spPr>
          <a:xfrm rot="21269503">
            <a:off x="753078" y="864547"/>
            <a:ext cx="3309642" cy="2096391"/>
          </a:xfrm>
          <a:custGeom>
            <a:avLst/>
            <a:gdLst/>
            <a:ahLst/>
            <a:cxnLst/>
            <a:rect l="l" t="t" r="r" b="b"/>
            <a:pathLst>
              <a:path w="4201253" h="2646789">
                <a:moveTo>
                  <a:pt x="0" y="0"/>
                </a:moveTo>
                <a:lnTo>
                  <a:pt x="4201253" y="0"/>
                </a:lnTo>
                <a:lnTo>
                  <a:pt x="4201253" y="2646789"/>
                </a:lnTo>
                <a:lnTo>
                  <a:pt x="0" y="2646789"/>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
        <p:nvSpPr>
          <p:cNvPr id="3" name="Freeform 3">
            <a:extLst>
              <a:ext uri="{FF2B5EF4-FFF2-40B4-BE49-F238E27FC236}">
                <a16:creationId xmlns:a16="http://schemas.microsoft.com/office/drawing/2014/main" id="{9C1C6C26-8BB6-68FE-A05A-49FB0B12B087}"/>
              </a:ext>
            </a:extLst>
          </p:cNvPr>
          <p:cNvSpPr/>
          <p:nvPr/>
        </p:nvSpPr>
        <p:spPr>
          <a:xfrm rot="1311209">
            <a:off x="650731" y="3372388"/>
            <a:ext cx="2155869" cy="1900059"/>
          </a:xfrm>
          <a:custGeom>
            <a:avLst/>
            <a:gdLst/>
            <a:ahLst/>
            <a:cxnLst/>
            <a:rect l="l" t="t" r="r" b="b"/>
            <a:pathLst>
              <a:path w="2808265" h="2646789">
                <a:moveTo>
                  <a:pt x="0" y="0"/>
                </a:moveTo>
                <a:lnTo>
                  <a:pt x="2808264" y="0"/>
                </a:lnTo>
                <a:lnTo>
                  <a:pt x="2808264" y="2646789"/>
                </a:lnTo>
                <a:lnTo>
                  <a:pt x="0" y="2646789"/>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
        <p:nvSpPr>
          <p:cNvPr id="4" name="Freeform 4">
            <a:extLst>
              <a:ext uri="{FF2B5EF4-FFF2-40B4-BE49-F238E27FC236}">
                <a16:creationId xmlns:a16="http://schemas.microsoft.com/office/drawing/2014/main" id="{2227875F-3654-FF9F-8E57-36BB34B750E1}"/>
              </a:ext>
            </a:extLst>
          </p:cNvPr>
          <p:cNvSpPr/>
          <p:nvPr/>
        </p:nvSpPr>
        <p:spPr>
          <a:xfrm>
            <a:off x="2486634" y="2821939"/>
            <a:ext cx="2641895" cy="2224394"/>
          </a:xfrm>
          <a:custGeom>
            <a:avLst/>
            <a:gdLst/>
            <a:ahLst/>
            <a:cxnLst/>
            <a:rect l="l" t="t" r="r" b="b"/>
            <a:pathLst>
              <a:path w="2745550" h="2745550">
                <a:moveTo>
                  <a:pt x="0" y="0"/>
                </a:moveTo>
                <a:lnTo>
                  <a:pt x="2745550" y="0"/>
                </a:lnTo>
                <a:lnTo>
                  <a:pt x="2745550" y="2745550"/>
                </a:lnTo>
                <a:lnTo>
                  <a:pt x="0" y="2745550"/>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
        <p:nvSpPr>
          <p:cNvPr id="12" name="TextBox 5">
            <a:extLst>
              <a:ext uri="{FF2B5EF4-FFF2-40B4-BE49-F238E27FC236}">
                <a16:creationId xmlns:a16="http://schemas.microsoft.com/office/drawing/2014/main" id="{AA065F72-FF28-B80C-A882-7E6355C4FABF}"/>
              </a:ext>
            </a:extLst>
          </p:cNvPr>
          <p:cNvSpPr txBox="1"/>
          <p:nvPr/>
        </p:nvSpPr>
        <p:spPr>
          <a:xfrm>
            <a:off x="4949304" y="1912743"/>
            <a:ext cx="6732850" cy="2872453"/>
          </a:xfrm>
          <a:prstGeom prst="rect">
            <a:avLst/>
          </a:prstGeom>
        </p:spPr>
        <p:txBody>
          <a:bodyPr wrap="square" lIns="0" tIns="0" rIns="0" bIns="0" rtlCol="0" anchor="t">
            <a:spAutoFit/>
          </a:bodyPr>
          <a:lstStyle/>
          <a:p>
            <a:pPr algn="ctr" defTabSz="609630">
              <a:spcBef>
                <a:spcPct val="0"/>
              </a:spcBef>
            </a:pPr>
            <a:r>
              <a:rPr lang="en-US" sz="6650" b="1">
                <a:solidFill>
                  <a:srgbClr val="73597C"/>
                </a:solidFill>
                <a:latin typeface="Poppins Bold"/>
                <a:ea typeface="Poppins"/>
                <a:cs typeface="Poppins Bold"/>
                <a:sym typeface="Poppins Bold"/>
              </a:rPr>
              <a:t>Open Sharing: </a:t>
            </a:r>
            <a:endParaRPr lang="en-US" sz="6650">
              <a:sym typeface="Poppins Bold"/>
            </a:endParaRPr>
          </a:p>
          <a:p>
            <a:pPr algn="ctr" defTabSz="609630">
              <a:spcBef>
                <a:spcPct val="0"/>
              </a:spcBef>
            </a:pPr>
            <a:r>
              <a:rPr lang="en-US" sz="4000" b="1">
                <a:solidFill>
                  <a:srgbClr val="73597C"/>
                </a:solidFill>
                <a:latin typeface="Poppins Bold"/>
                <a:ea typeface="Poppins"/>
                <a:cs typeface="Poppins Bold"/>
                <a:sym typeface="Poppins Bold"/>
              </a:rPr>
              <a:t>A few participants can share one item from</a:t>
            </a:r>
            <a:endParaRPr lang="en-US"/>
          </a:p>
          <a:p>
            <a:pPr algn="ctr" defTabSz="609630">
              <a:spcBef>
                <a:spcPct val="0"/>
              </a:spcBef>
            </a:pPr>
            <a:r>
              <a:rPr lang="en-US" sz="4000" b="1">
                <a:solidFill>
                  <a:srgbClr val="73597C"/>
                </a:solidFill>
                <a:latin typeface="Poppins Bold"/>
                <a:ea typeface="Poppins"/>
                <a:cs typeface="Poppins Bold"/>
                <a:sym typeface="Poppins Bold"/>
              </a:rPr>
              <a:t>each category</a:t>
            </a:r>
            <a:endParaRPr lang="en-US" sz="4000">
              <a:solidFill>
                <a:srgbClr val="73597C"/>
              </a:solidFill>
              <a:latin typeface="Poppins"/>
              <a:ea typeface="Poppins"/>
              <a:cs typeface="Poppins"/>
              <a:sym typeface="Poppins"/>
            </a:endParaRPr>
          </a:p>
        </p:txBody>
      </p:sp>
    </p:spTree>
    <p:extLst>
      <p:ext uri="{BB962C8B-B14F-4D97-AF65-F5344CB8AC3E}">
        <p14:creationId xmlns:p14="http://schemas.microsoft.com/office/powerpoint/2010/main" val="99367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1058152" y="2546737"/>
            <a:ext cx="2800835" cy="1764526"/>
          </a:xfrm>
          <a:custGeom>
            <a:avLst/>
            <a:gdLst/>
            <a:ahLst/>
            <a:cxnLst/>
            <a:rect l="l" t="t" r="r" b="b"/>
            <a:pathLst>
              <a:path w="4201253" h="2646789">
                <a:moveTo>
                  <a:pt x="0" y="0"/>
                </a:moveTo>
                <a:lnTo>
                  <a:pt x="4201253" y="0"/>
                </a:lnTo>
                <a:lnTo>
                  <a:pt x="4201253" y="2646790"/>
                </a:lnTo>
                <a:lnTo>
                  <a:pt x="0" y="2646790"/>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
        <p:nvSpPr>
          <p:cNvPr id="3" name="Freeform 3"/>
          <p:cNvSpPr/>
          <p:nvPr/>
        </p:nvSpPr>
        <p:spPr>
          <a:xfrm>
            <a:off x="5353096" y="2546737"/>
            <a:ext cx="1872177" cy="1764526"/>
          </a:xfrm>
          <a:custGeom>
            <a:avLst/>
            <a:gdLst/>
            <a:ahLst/>
            <a:cxnLst/>
            <a:rect l="l" t="t" r="r" b="b"/>
            <a:pathLst>
              <a:path w="2808265" h="2646789">
                <a:moveTo>
                  <a:pt x="0" y="0"/>
                </a:moveTo>
                <a:lnTo>
                  <a:pt x="2808265" y="0"/>
                </a:lnTo>
                <a:lnTo>
                  <a:pt x="2808265" y="2646790"/>
                </a:lnTo>
                <a:lnTo>
                  <a:pt x="0" y="2646790"/>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
        <p:nvSpPr>
          <p:cNvPr id="4" name="Freeform 4"/>
          <p:cNvSpPr/>
          <p:nvPr/>
        </p:nvSpPr>
        <p:spPr>
          <a:xfrm>
            <a:off x="8717523" y="2480897"/>
            <a:ext cx="1830367" cy="1830367"/>
          </a:xfrm>
          <a:custGeom>
            <a:avLst/>
            <a:gdLst/>
            <a:ahLst/>
            <a:cxnLst/>
            <a:rect l="l" t="t" r="r" b="b"/>
            <a:pathLst>
              <a:path w="2745550" h="2745550">
                <a:moveTo>
                  <a:pt x="0" y="0"/>
                </a:moveTo>
                <a:lnTo>
                  <a:pt x="2745550" y="0"/>
                </a:lnTo>
                <a:lnTo>
                  <a:pt x="2745550" y="2745550"/>
                </a:lnTo>
                <a:lnTo>
                  <a:pt x="0" y="2745550"/>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
        <p:nvSpPr>
          <p:cNvPr id="6" name="TextBox 6"/>
          <p:cNvSpPr txBox="1"/>
          <p:nvPr/>
        </p:nvSpPr>
        <p:spPr>
          <a:xfrm>
            <a:off x="980986" y="4473400"/>
            <a:ext cx="2955165" cy="540404"/>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Arial MT Pro"/>
                <a:ea typeface="Arial MT Pro"/>
                <a:cs typeface="Arial MT Pro"/>
                <a:sym typeface="Arial MT Pro"/>
              </a:rPr>
              <a:t>What skill or talent do you want to learn or enhance?   </a:t>
            </a:r>
          </a:p>
        </p:txBody>
      </p:sp>
      <p:sp>
        <p:nvSpPr>
          <p:cNvPr id="7" name="TextBox 7"/>
          <p:cNvSpPr txBox="1"/>
          <p:nvPr/>
        </p:nvSpPr>
        <p:spPr>
          <a:xfrm>
            <a:off x="4685413" y="4473400"/>
            <a:ext cx="3207544" cy="822533"/>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Arial MT Pro"/>
                <a:ea typeface="Arial MT Pro"/>
                <a:cs typeface="Arial MT Pro"/>
                <a:sym typeface="Arial MT Pro"/>
              </a:rPr>
              <a:t>What do you want to explore more?</a:t>
            </a:r>
          </a:p>
          <a:p>
            <a:pPr algn="ctr" defTabSz="609630">
              <a:lnSpc>
                <a:spcPts val="2239"/>
              </a:lnSpc>
            </a:pPr>
            <a:r>
              <a:rPr lang="en-US" sz="1600">
                <a:solidFill>
                  <a:srgbClr val="000000"/>
                </a:solidFill>
                <a:latin typeface="Arial MT Pro"/>
                <a:ea typeface="Arial MT Pro"/>
                <a:cs typeface="Arial MT Pro"/>
                <a:sym typeface="Arial MT Pro"/>
              </a:rPr>
              <a:t>What makes you curious? </a:t>
            </a:r>
          </a:p>
        </p:txBody>
      </p:sp>
      <p:sp>
        <p:nvSpPr>
          <p:cNvPr id="8" name="TextBox 8"/>
          <p:cNvSpPr txBox="1"/>
          <p:nvPr/>
        </p:nvSpPr>
        <p:spPr>
          <a:xfrm>
            <a:off x="8174520" y="4473399"/>
            <a:ext cx="3107961" cy="540404"/>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Arial MT Pro"/>
                <a:ea typeface="Arial MT Pro"/>
                <a:cs typeface="Arial MT Pro"/>
                <a:sym typeface="Arial MT Pro"/>
              </a:rPr>
              <a:t>What would you like to know more about? </a:t>
            </a:r>
          </a:p>
        </p:txBody>
      </p:sp>
      <p:sp>
        <p:nvSpPr>
          <p:cNvPr id="9" name="TextBox 9"/>
          <p:cNvSpPr txBox="1"/>
          <p:nvPr/>
        </p:nvSpPr>
        <p:spPr>
          <a:xfrm>
            <a:off x="2204873" y="495300"/>
            <a:ext cx="7746814" cy="1133837"/>
          </a:xfrm>
          <a:prstGeom prst="rect">
            <a:avLst/>
          </a:prstGeom>
        </p:spPr>
        <p:txBody>
          <a:bodyPr wrap="square" lIns="0" tIns="0" rIns="0" bIns="0" rtlCol="0" anchor="t">
            <a:spAutoFit/>
          </a:bodyPr>
          <a:lstStyle/>
          <a:p>
            <a:pPr algn="ctr" defTabSz="609630">
              <a:lnSpc>
                <a:spcPts val="9333"/>
              </a:lnSpc>
              <a:spcBef>
                <a:spcPct val="0"/>
              </a:spcBef>
            </a:pPr>
            <a:r>
              <a:rPr lang="en-US" sz="6666" b="1">
                <a:solidFill>
                  <a:srgbClr val="73597C"/>
                </a:solidFill>
                <a:latin typeface="Poppins Bold"/>
                <a:ea typeface="Poppins Bold"/>
                <a:cs typeface="Poppins Bold"/>
                <a:sym typeface="Poppins Bold"/>
              </a:rPr>
              <a:t>Self-Reflection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9" name="TextBox 9"/>
          <p:cNvSpPr txBox="1"/>
          <p:nvPr/>
        </p:nvSpPr>
        <p:spPr>
          <a:xfrm>
            <a:off x="653971" y="266008"/>
            <a:ext cx="9952178" cy="1038105"/>
          </a:xfrm>
          <a:prstGeom prst="rect">
            <a:avLst/>
          </a:prstGeom>
        </p:spPr>
        <p:txBody>
          <a:bodyPr wrap="square" lIns="0" tIns="0" rIns="0" bIns="0" rtlCol="0" anchor="t">
            <a:spAutoFit/>
          </a:bodyPr>
          <a:lstStyle/>
          <a:p>
            <a:pPr algn="ctr" defTabSz="609630">
              <a:lnSpc>
                <a:spcPts val="9333"/>
              </a:lnSpc>
              <a:spcBef>
                <a:spcPct val="0"/>
              </a:spcBef>
            </a:pPr>
            <a:r>
              <a:rPr lang="en-US" sz="4000" b="1">
                <a:solidFill>
                  <a:srgbClr val="73597C"/>
                </a:solidFill>
                <a:latin typeface="Arial MT Pro"/>
                <a:ea typeface="Poppins Bold"/>
                <a:cs typeface="Poppins Bold"/>
                <a:sym typeface="Poppins Bold"/>
              </a:rPr>
              <a:t>Share Back: Is There A Match?</a:t>
            </a:r>
          </a:p>
        </p:txBody>
      </p:sp>
      <p:pic>
        <p:nvPicPr>
          <p:cNvPr id="13" name="Picture 12">
            <a:extLst>
              <a:ext uri="{FF2B5EF4-FFF2-40B4-BE49-F238E27FC236}">
                <a16:creationId xmlns:a16="http://schemas.microsoft.com/office/drawing/2014/main" id="{4ACF5FAD-B1E5-6BA8-AFFE-97E43749E3EF}"/>
              </a:ext>
            </a:extLst>
          </p:cNvPr>
          <p:cNvPicPr>
            <a:picLocks noChangeAspect="1"/>
          </p:cNvPicPr>
          <p:nvPr/>
        </p:nvPicPr>
        <p:blipFill>
          <a:blip r:embed="rId3">
            <a:extLst>
              <a:ext uri="{28A0092B-C50C-407E-A947-70E740481C1C}">
                <a14:useLocalDpi xmlns:a14="http://schemas.microsoft.com/office/drawing/2010/main" val="0"/>
              </a:ext>
            </a:extLst>
          </a:blip>
          <a:srcRect t="28432" b="13515"/>
          <a:stretch>
            <a:fillRect/>
          </a:stretch>
        </p:blipFill>
        <p:spPr>
          <a:xfrm>
            <a:off x="14940" y="1402080"/>
            <a:ext cx="12162120" cy="54559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a:extLst>
            <a:ext uri="{FF2B5EF4-FFF2-40B4-BE49-F238E27FC236}">
              <a16:creationId xmlns:a16="http://schemas.microsoft.com/office/drawing/2014/main" id="{E68E1889-82DB-2EE5-D9DA-3EFCAA37778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08B90A9-D0BA-70DB-04DE-8776F1A300FE}"/>
              </a:ext>
            </a:extLst>
          </p:cNvPr>
          <p:cNvSpPr txBox="1"/>
          <p:nvPr/>
        </p:nvSpPr>
        <p:spPr>
          <a:xfrm>
            <a:off x="1182710" y="964016"/>
            <a:ext cx="9826580" cy="1446550"/>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7A3B72"/>
                </a:solidFill>
                <a:effectLst/>
                <a:uLnTx/>
                <a:uFillTx/>
                <a:latin typeface="Arial"/>
                <a:ea typeface="+mj-ea"/>
                <a:cs typeface="Arial"/>
              </a:rPr>
              <a:t>Table Share Back: </a:t>
            </a:r>
            <a:br>
              <a:rPr kumimoji="0" lang="en-US" sz="4400" b="1" i="0" u="none" strike="noStrike" kern="1200" cap="none" spc="0" normalizeH="0" baseline="0" noProof="0">
                <a:ln>
                  <a:noFill/>
                </a:ln>
                <a:solidFill>
                  <a:srgbClr val="7A3B72"/>
                </a:solidFill>
                <a:effectLst/>
                <a:uLnTx/>
                <a:uFillTx/>
                <a:latin typeface="Arial"/>
                <a:ea typeface="+mj-ea"/>
                <a:cs typeface="Arial"/>
              </a:rPr>
            </a:br>
            <a:r>
              <a:rPr kumimoji="0" lang="en-US" sz="4400" b="1" i="0" u="none" strike="noStrike" kern="1200" cap="none" spc="0" normalizeH="0" baseline="0" noProof="0">
                <a:ln>
                  <a:noFill/>
                </a:ln>
                <a:solidFill>
                  <a:srgbClr val="7A3B72"/>
                </a:solidFill>
                <a:effectLst/>
                <a:uLnTx/>
                <a:uFillTx/>
                <a:latin typeface="Arial"/>
                <a:ea typeface="+mj-ea"/>
                <a:cs typeface="Arial"/>
              </a:rPr>
              <a:t>Describe this Experience</a:t>
            </a:r>
            <a:endParaRPr lang="en-CA"/>
          </a:p>
        </p:txBody>
      </p:sp>
      <p:pic>
        <p:nvPicPr>
          <p:cNvPr id="15" name="Picture 14">
            <a:extLst>
              <a:ext uri="{FF2B5EF4-FFF2-40B4-BE49-F238E27FC236}">
                <a16:creationId xmlns:a16="http://schemas.microsoft.com/office/drawing/2014/main" id="{0826D6D6-EDB3-26C0-9A9A-151F33B7CFA3}"/>
              </a:ext>
            </a:extLst>
          </p:cNvPr>
          <p:cNvPicPr>
            <a:picLocks noChangeAspect="1"/>
          </p:cNvPicPr>
          <p:nvPr/>
        </p:nvPicPr>
        <p:blipFill>
          <a:blip r:embed="rId3"/>
          <a:stretch>
            <a:fillRect/>
          </a:stretch>
        </p:blipFill>
        <p:spPr>
          <a:xfrm>
            <a:off x="3928687" y="2655264"/>
            <a:ext cx="4046412" cy="3362970"/>
          </a:xfrm>
          <a:prstGeom prst="rect">
            <a:avLst/>
          </a:prstGeom>
        </p:spPr>
      </p:pic>
    </p:spTree>
    <p:extLst>
      <p:ext uri="{BB962C8B-B14F-4D97-AF65-F5344CB8AC3E}">
        <p14:creationId xmlns:p14="http://schemas.microsoft.com/office/powerpoint/2010/main" val="1255425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296214" y="495287"/>
            <a:ext cx="11668259" cy="6105817"/>
          </a:xfrm>
          <a:custGeom>
            <a:avLst/>
            <a:gdLst/>
            <a:ahLst/>
            <a:cxnLst/>
            <a:rect l="l" t="t" r="r" b="b"/>
            <a:pathLst>
              <a:path w="12839420" h="5381857">
                <a:moveTo>
                  <a:pt x="0" y="0"/>
                </a:moveTo>
                <a:lnTo>
                  <a:pt x="12839420" y="0"/>
                </a:lnTo>
                <a:lnTo>
                  <a:pt x="12839420" y="5381857"/>
                </a:lnTo>
                <a:lnTo>
                  <a:pt x="0" y="5381857"/>
                </a:lnTo>
                <a:lnTo>
                  <a:pt x="0" y="0"/>
                </a:lnTo>
                <a:close/>
              </a:path>
            </a:pathLst>
          </a:custGeom>
          <a:blipFill>
            <a:blip r:embed="rId3">
              <a:alphaModFix amt="20000"/>
            </a:blip>
            <a:stretch>
              <a:fillRect/>
            </a:stretch>
          </a:blipFill>
        </p:spPr>
        <p:txBody>
          <a:bodyPr/>
          <a:lstStyle/>
          <a:p>
            <a:pPr defTabSz="609630"/>
            <a:endParaRPr lang="en-CA" sz="1200">
              <a:solidFill>
                <a:prstClr val="black"/>
              </a:solidFill>
              <a:latin typeface="Calibri"/>
            </a:endParaRPr>
          </a:p>
        </p:txBody>
      </p:sp>
      <p:sp>
        <p:nvSpPr>
          <p:cNvPr id="5" name="Rectangle 4">
            <a:extLst>
              <a:ext uri="{FF2B5EF4-FFF2-40B4-BE49-F238E27FC236}">
                <a16:creationId xmlns:a16="http://schemas.microsoft.com/office/drawing/2014/main" id="{B150055E-2345-FFCF-5B29-D487BD617A6F}"/>
              </a:ext>
            </a:extLst>
          </p:cNvPr>
          <p:cNvSpPr/>
          <p:nvPr/>
        </p:nvSpPr>
        <p:spPr>
          <a:xfrm>
            <a:off x="3576216" y="874664"/>
            <a:ext cx="4604146" cy="1107996"/>
          </a:xfrm>
          <a:prstGeom prst="rect">
            <a:avLst/>
          </a:prstGeom>
          <a:noFill/>
        </p:spPr>
        <p:txBody>
          <a:bodyPr wrap="none" lIns="91440" tIns="45720" rIns="91440" bIns="45720">
            <a:spAutoFit/>
          </a:bodyPr>
          <a:lstStyle/>
          <a:p>
            <a:pPr algn="ctr"/>
            <a:r>
              <a:rPr lang="en-US" sz="6600" b="1">
                <a:ln w="0"/>
                <a:solidFill>
                  <a:srgbClr val="A02B93">
                    <a:lumMod val="75000"/>
                  </a:srgbClr>
                </a:solidFill>
                <a:effectLst>
                  <a:outerShdw blurRad="38100" dist="19050" dir="2700000" algn="tl" rotWithShape="0">
                    <a:prstClr val="black">
                      <a:alpha val="40000"/>
                    </a:prstClr>
                  </a:outerShdw>
                </a:effectLst>
                <a:latin typeface="Aptos" panose="02110004020202020204"/>
              </a:rPr>
              <a:t>Reflections</a:t>
            </a:r>
          </a:p>
        </p:txBody>
      </p:sp>
      <p:pic>
        <p:nvPicPr>
          <p:cNvPr id="7" name="Picture 6">
            <a:extLst>
              <a:ext uri="{FF2B5EF4-FFF2-40B4-BE49-F238E27FC236}">
                <a16:creationId xmlns:a16="http://schemas.microsoft.com/office/drawing/2014/main" id="{A0BE09A1-423E-DBF8-FADF-EC981FF02585}"/>
              </a:ext>
            </a:extLst>
          </p:cNvPr>
          <p:cNvPicPr>
            <a:picLocks noChangeAspect="1"/>
          </p:cNvPicPr>
          <p:nvPr/>
        </p:nvPicPr>
        <p:blipFill>
          <a:blip r:embed="rId4"/>
          <a:stretch>
            <a:fillRect/>
          </a:stretch>
        </p:blipFill>
        <p:spPr>
          <a:xfrm>
            <a:off x="966583" y="1982660"/>
            <a:ext cx="10327519" cy="377984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a:extLst>
            <a:ext uri="{FF2B5EF4-FFF2-40B4-BE49-F238E27FC236}">
              <a16:creationId xmlns:a16="http://schemas.microsoft.com/office/drawing/2014/main" id="{4389A0A4-A4AB-1138-D26C-065B12328BDD}"/>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4BB53C70-5F48-85FE-DFE3-C8435ECA3CF1}"/>
              </a:ext>
            </a:extLst>
          </p:cNvPr>
          <p:cNvSpPr txBox="1"/>
          <p:nvPr/>
        </p:nvSpPr>
        <p:spPr>
          <a:xfrm>
            <a:off x="1182710" y="951137"/>
            <a:ext cx="9826580" cy="769441"/>
          </a:xfrm>
          <a:prstGeom prst="rect">
            <a:avLst/>
          </a:prstGeom>
          <a:noFill/>
        </p:spPr>
        <p:txBody>
          <a:bodyPr wrap="square">
            <a:spAutoFit/>
          </a:bodyPr>
          <a:lstStyle/>
          <a:p>
            <a:r>
              <a:rPr lang="en-US" sz="4400" b="1">
                <a:solidFill>
                  <a:srgbClr val="7A3B72"/>
                </a:solidFill>
                <a:latin typeface="Arial"/>
                <a:cs typeface="Arial"/>
              </a:rPr>
              <a:t>Next Steps </a:t>
            </a:r>
            <a:endParaRPr lang="en-CA"/>
          </a:p>
        </p:txBody>
      </p:sp>
      <p:sp>
        <p:nvSpPr>
          <p:cNvPr id="3" name="TextBox 2">
            <a:extLst>
              <a:ext uri="{FF2B5EF4-FFF2-40B4-BE49-F238E27FC236}">
                <a16:creationId xmlns:a16="http://schemas.microsoft.com/office/drawing/2014/main" id="{F1770F3B-B536-0BC4-8A70-299F50F97E45}"/>
              </a:ext>
            </a:extLst>
          </p:cNvPr>
          <p:cNvSpPr txBox="1"/>
          <p:nvPr/>
        </p:nvSpPr>
        <p:spPr>
          <a:xfrm>
            <a:off x="1014211" y="2091198"/>
            <a:ext cx="6098146" cy="2675604"/>
          </a:xfrm>
          <a:prstGeom prst="rect">
            <a:avLst/>
          </a:prstGeom>
          <a:noFill/>
        </p:spPr>
        <p:txBody>
          <a:bodyPr wrap="square"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A3B72"/>
                </a:solidFill>
                <a:effectLst/>
                <a:uLnTx/>
                <a:uFillTx/>
                <a:latin typeface="Arial"/>
                <a:cs typeface="Arial"/>
              </a:rPr>
              <a:t>This workshop is for you to use, adapt, and share! </a:t>
            </a:r>
            <a:endParaRPr lang="en-US" sz="2400" b="0" i="0" u="none" strike="noStrike" kern="1200" cap="none" spc="0" normalizeH="0" baseline="0" noProof="0">
              <a:ln>
                <a:noFill/>
              </a:ln>
              <a:solidFill>
                <a:srgbClr val="7A3B72"/>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A3B72"/>
                </a:solidFill>
                <a:effectLst/>
                <a:uLnTx/>
                <a:uFillTx/>
                <a:latin typeface="Arial"/>
                <a:cs typeface="Arial"/>
              </a:rPr>
              <a:t>Facilitator Guide and the Legacy Lab PowerPoint will be shared in the post-event email</a:t>
            </a:r>
            <a:endParaRPr lang="en-US" sz="2400" b="0" i="0" u="none" strike="noStrike" kern="1200" cap="none" spc="0" normalizeH="0" baseline="0" noProof="0">
              <a:ln>
                <a:noFill/>
              </a:ln>
              <a:solidFill>
                <a:srgbClr val="7A3B72"/>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A3B72"/>
                </a:solidFill>
                <a:effectLst/>
                <a:uLnTx/>
                <a:uFillTx/>
                <a:latin typeface="Arial"/>
                <a:cs typeface="Arial"/>
              </a:rPr>
              <a:t>Provide us with feedback if you choose to bring this to your community!</a:t>
            </a:r>
            <a:r>
              <a:rPr kumimoji="0" lang="en-US" sz="2400" b="0" i="0" u="none" strike="noStrike" kern="1200" cap="none" spc="0" normalizeH="0" baseline="0" noProof="0">
                <a:ln>
                  <a:noFill/>
                </a:ln>
                <a:solidFill>
                  <a:srgbClr val="4C444A"/>
                </a:solidFill>
                <a:effectLst/>
                <a:uLnTx/>
                <a:uFillTx/>
                <a:latin typeface="Arial"/>
                <a:cs typeface="Arial"/>
              </a:rPr>
              <a:t> </a:t>
            </a:r>
            <a:endParaRPr lang="en-US" sz="2400" b="0" i="0" u="none" strike="noStrike" kern="1200" cap="none" spc="0" normalizeH="0" baseline="0" noProof="0">
              <a:ln>
                <a:noFill/>
              </a:ln>
              <a:solidFill>
                <a:srgbClr val="4C444A"/>
              </a:solidFill>
              <a:effectLst/>
              <a:uLnTx/>
              <a:uFillTx/>
              <a:latin typeface="Arial"/>
              <a:cs typeface="Arial"/>
            </a:endParaRPr>
          </a:p>
        </p:txBody>
      </p:sp>
      <p:pic>
        <p:nvPicPr>
          <p:cNvPr id="5" name="Picture 4">
            <a:extLst>
              <a:ext uri="{FF2B5EF4-FFF2-40B4-BE49-F238E27FC236}">
                <a16:creationId xmlns:a16="http://schemas.microsoft.com/office/drawing/2014/main" id="{F95D03E6-AD78-7274-5F1D-666CCC8F97A8}"/>
              </a:ext>
            </a:extLst>
          </p:cNvPr>
          <p:cNvPicPr>
            <a:picLocks noChangeAspect="1"/>
          </p:cNvPicPr>
          <p:nvPr/>
        </p:nvPicPr>
        <p:blipFill>
          <a:blip r:embed="rId3">
            <a:alphaModFix amt="20000"/>
          </a:blip>
          <a:stretch>
            <a:fillRect/>
          </a:stretch>
        </p:blipFill>
        <p:spPr>
          <a:xfrm>
            <a:off x="1481070" y="352380"/>
            <a:ext cx="9014674" cy="6009783"/>
          </a:xfrm>
          <a:prstGeom prst="rect">
            <a:avLst/>
          </a:prstGeom>
        </p:spPr>
      </p:pic>
      <p:sp>
        <p:nvSpPr>
          <p:cNvPr id="6" name="Freeform 3">
            <a:extLst>
              <a:ext uri="{FF2B5EF4-FFF2-40B4-BE49-F238E27FC236}">
                <a16:creationId xmlns:a16="http://schemas.microsoft.com/office/drawing/2014/main" id="{CA3CED13-44DD-34FB-4DBC-5BCED761BA12}"/>
              </a:ext>
            </a:extLst>
          </p:cNvPr>
          <p:cNvSpPr/>
          <p:nvPr/>
        </p:nvSpPr>
        <p:spPr>
          <a:xfrm>
            <a:off x="8140942" y="5788159"/>
            <a:ext cx="3041739" cy="717461"/>
          </a:xfrm>
          <a:custGeom>
            <a:avLst/>
            <a:gdLst/>
            <a:ahLst/>
            <a:cxnLst/>
            <a:rect l="l" t="t" r="r" b="b"/>
            <a:pathLst>
              <a:path w="4562608" h="1076192">
                <a:moveTo>
                  <a:pt x="0" y="0"/>
                </a:moveTo>
                <a:lnTo>
                  <a:pt x="4562607" y="0"/>
                </a:lnTo>
                <a:lnTo>
                  <a:pt x="4562607" y="1076192"/>
                </a:lnTo>
                <a:lnTo>
                  <a:pt x="0" y="1076192"/>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Tree>
    <p:extLst>
      <p:ext uri="{BB962C8B-B14F-4D97-AF65-F5344CB8AC3E}">
        <p14:creationId xmlns:p14="http://schemas.microsoft.com/office/powerpoint/2010/main" val="672404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D7C578-1B17-1197-B4F6-04C505A5DFE5}"/>
              </a:ext>
            </a:extLst>
          </p:cNvPr>
          <p:cNvPicPr>
            <a:picLocks noChangeAspect="1"/>
          </p:cNvPicPr>
          <p:nvPr/>
        </p:nvPicPr>
        <p:blipFill>
          <a:blip r:embed="rId3">
            <a:alphaModFix amt="35000"/>
          </a:blip>
          <a:stretch>
            <a:fillRect/>
          </a:stretch>
        </p:blipFill>
        <p:spPr>
          <a:xfrm>
            <a:off x="1727967" y="-2429687"/>
            <a:ext cx="8973355" cy="8799112"/>
          </a:xfrm>
          <a:prstGeom prst="rect">
            <a:avLst/>
          </a:prstGeom>
        </p:spPr>
      </p:pic>
      <p:sp>
        <p:nvSpPr>
          <p:cNvPr id="4" name="Freeform 4"/>
          <p:cNvSpPr/>
          <p:nvPr/>
        </p:nvSpPr>
        <p:spPr>
          <a:xfrm>
            <a:off x="3928056" y="5164428"/>
            <a:ext cx="4852638" cy="1007772"/>
          </a:xfrm>
          <a:custGeom>
            <a:avLst/>
            <a:gdLst/>
            <a:ahLst/>
            <a:cxnLst/>
            <a:rect l="l" t="t" r="r" b="b"/>
            <a:pathLst>
              <a:path w="8054082" h="1899734">
                <a:moveTo>
                  <a:pt x="0" y="0"/>
                </a:moveTo>
                <a:lnTo>
                  <a:pt x="8054082" y="0"/>
                </a:lnTo>
                <a:lnTo>
                  <a:pt x="8054082" y="1899734"/>
                </a:lnTo>
                <a:lnTo>
                  <a:pt x="0" y="1899734"/>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
        <p:nvSpPr>
          <p:cNvPr id="3" name="TextBox 3"/>
          <p:cNvSpPr txBox="1"/>
          <p:nvPr/>
        </p:nvSpPr>
        <p:spPr>
          <a:xfrm>
            <a:off x="508591" y="2414863"/>
            <a:ext cx="10820400" cy="2065694"/>
          </a:xfrm>
          <a:prstGeom prst="rect">
            <a:avLst/>
          </a:prstGeom>
        </p:spPr>
        <p:txBody>
          <a:bodyPr lIns="0" tIns="0" rIns="0" bIns="0" rtlCol="0" anchor="t">
            <a:spAutoFit/>
          </a:bodyPr>
          <a:lstStyle/>
          <a:p>
            <a:pPr algn="ctr" defTabSz="609630">
              <a:lnSpc>
                <a:spcPts val="8283"/>
              </a:lnSpc>
              <a:spcBef>
                <a:spcPct val="0"/>
              </a:spcBef>
            </a:pPr>
            <a:r>
              <a:rPr lang="en-US" sz="5900" b="1">
                <a:solidFill>
                  <a:srgbClr val="73597C"/>
                </a:solidFill>
                <a:latin typeface="Arial MT Pro"/>
                <a:ea typeface="Poppins Bold"/>
                <a:cs typeface="Poppins Bold"/>
                <a:sym typeface="Poppins Bold"/>
              </a:rPr>
              <a:t>Thank you for sharing your stories and gifts!</a:t>
            </a:r>
            <a:r>
              <a:rPr lang="en-US" sz="5900" b="1">
                <a:solidFill>
                  <a:srgbClr val="73597C"/>
                </a:solidFill>
                <a:latin typeface="Poppins Bold"/>
                <a:ea typeface="Poppins Bold"/>
                <a:cs typeface="Poppins Bold"/>
                <a:sym typeface="Poppins Bold"/>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3" name="TextBox 3"/>
          <p:cNvSpPr txBox="1"/>
          <p:nvPr/>
        </p:nvSpPr>
        <p:spPr>
          <a:xfrm>
            <a:off x="685800" y="5566834"/>
            <a:ext cx="10820400" cy="326308"/>
          </a:xfrm>
          <a:prstGeom prst="rect">
            <a:avLst/>
          </a:prstGeom>
        </p:spPr>
        <p:txBody>
          <a:bodyPr lIns="0" tIns="0" rIns="0" bIns="0" rtlCol="0" anchor="t">
            <a:spAutoFit/>
          </a:bodyPr>
          <a:lstStyle/>
          <a:p>
            <a:pPr algn="ctr" defTabSz="609630">
              <a:lnSpc>
                <a:spcPts val="2333"/>
              </a:lnSpc>
              <a:spcBef>
                <a:spcPct val="0"/>
              </a:spcBef>
            </a:pPr>
            <a:endParaRPr lang="en-US" sz="3600" b="1">
              <a:solidFill>
                <a:srgbClr val="000000"/>
              </a:solidFill>
              <a:latin typeface="Arial MT Pro Bold"/>
              <a:ea typeface="Arial MT Pro Bold"/>
              <a:cs typeface="Arial MT Pro Bold"/>
              <a:sym typeface="Arial MT Pro Bold"/>
            </a:endParaRPr>
          </a:p>
        </p:txBody>
      </p:sp>
      <p:sp>
        <p:nvSpPr>
          <p:cNvPr id="6" name="TextBox 5">
            <a:extLst>
              <a:ext uri="{FF2B5EF4-FFF2-40B4-BE49-F238E27FC236}">
                <a16:creationId xmlns:a16="http://schemas.microsoft.com/office/drawing/2014/main" id="{9C5BAE8B-B310-318E-9832-112670957A81}"/>
              </a:ext>
            </a:extLst>
          </p:cNvPr>
          <p:cNvSpPr txBox="1"/>
          <p:nvPr/>
        </p:nvSpPr>
        <p:spPr>
          <a:xfrm>
            <a:off x="944649" y="1813921"/>
            <a:ext cx="10561550" cy="646331"/>
          </a:xfrm>
          <a:prstGeom prst="rect">
            <a:avLst/>
          </a:prstGeom>
          <a:noFill/>
        </p:spPr>
        <p:txBody>
          <a:bodyPr wrap="square" rtlCol="0">
            <a:spAutoFit/>
          </a:bodyPr>
          <a:lstStyle/>
          <a:p>
            <a:r>
              <a:rPr lang="en-US" sz="3600" b="1">
                <a:solidFill>
                  <a:srgbClr val="7A3B72"/>
                </a:solidFill>
                <a:latin typeface="Arial"/>
                <a:cs typeface="Arial"/>
              </a:rPr>
              <a:t>Acknowledgement of Community Contributors </a:t>
            </a:r>
            <a:endParaRPr lang="en-CA" sz="3600"/>
          </a:p>
        </p:txBody>
      </p:sp>
      <p:sp>
        <p:nvSpPr>
          <p:cNvPr id="7" name="TextBox 6">
            <a:extLst>
              <a:ext uri="{FF2B5EF4-FFF2-40B4-BE49-F238E27FC236}">
                <a16:creationId xmlns:a16="http://schemas.microsoft.com/office/drawing/2014/main" id="{489140F4-1A7F-F0C0-438F-DB2A6738CAC9}"/>
              </a:ext>
            </a:extLst>
          </p:cNvPr>
          <p:cNvSpPr txBox="1"/>
          <p:nvPr/>
        </p:nvSpPr>
        <p:spPr>
          <a:xfrm>
            <a:off x="944649" y="3322749"/>
            <a:ext cx="10302702" cy="2246769"/>
          </a:xfrm>
          <a:prstGeom prst="rect">
            <a:avLst/>
          </a:prstGeom>
          <a:noFill/>
        </p:spPr>
        <p:txBody>
          <a:bodyPr wrap="square" rtlCol="0">
            <a:spAutoFit/>
          </a:bodyPr>
          <a:lstStyle/>
          <a:p>
            <a:pPr algn="ctr"/>
            <a:r>
              <a:rPr lang="en-US" sz="2800" b="1">
                <a:solidFill>
                  <a:schemeClr val="accent4">
                    <a:lumMod val="50000"/>
                  </a:schemeClr>
                </a:solidFill>
                <a:latin typeface="Arial"/>
                <a:ea typeface="Arial MT Pro Bold"/>
                <a:cs typeface="Arial"/>
                <a:sym typeface="Arial MT Pro Bold"/>
              </a:rPr>
              <a:t>Healthy Aging Alberta acknowledges the contributions of community organizers and practitioners who have advanced story-based discovery of gifts and the power of place</a:t>
            </a:r>
            <a:r>
              <a:rPr lang="en-US" sz="2800" b="1">
                <a:solidFill>
                  <a:srgbClr val="000000"/>
                </a:solidFill>
                <a:latin typeface="Arial"/>
                <a:ea typeface="Arial MT Pro Bold"/>
                <a:cs typeface="Arial"/>
                <a:sym typeface="Arial MT Pro Bold"/>
              </a:rPr>
              <a:t>. </a:t>
            </a:r>
            <a:endParaRPr lang="en-US" sz="2800" b="1"/>
          </a:p>
          <a:p>
            <a:endParaRPr lang="en-CA"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TextBox 2"/>
          <p:cNvSpPr txBox="1"/>
          <p:nvPr/>
        </p:nvSpPr>
        <p:spPr>
          <a:xfrm>
            <a:off x="685800" y="222532"/>
            <a:ext cx="9994701" cy="909608"/>
          </a:xfrm>
          <a:prstGeom prst="rect">
            <a:avLst/>
          </a:prstGeom>
        </p:spPr>
        <p:txBody>
          <a:bodyPr lIns="0" tIns="0" rIns="0" bIns="0" rtlCol="0" anchor="t">
            <a:spAutoFit/>
          </a:bodyPr>
          <a:lstStyle/>
          <a:p>
            <a:pPr defTabSz="609630">
              <a:lnSpc>
                <a:spcPts val="8027"/>
              </a:lnSpc>
              <a:spcBef>
                <a:spcPct val="0"/>
              </a:spcBef>
            </a:pPr>
            <a:r>
              <a:rPr lang="en-US" sz="4800" b="1">
                <a:solidFill>
                  <a:srgbClr val="73597C"/>
                </a:solidFill>
                <a:latin typeface="Arial MT Pro Bold"/>
                <a:ea typeface="Arial MT Pro Bold"/>
                <a:cs typeface="Arial MT Pro Bold"/>
                <a:sym typeface="Arial MT Pro Bold"/>
              </a:rPr>
              <a:t>Creating a Welcoming Space</a:t>
            </a:r>
          </a:p>
        </p:txBody>
      </p:sp>
      <p:sp>
        <p:nvSpPr>
          <p:cNvPr id="4" name="TextBox 4"/>
          <p:cNvSpPr txBox="1"/>
          <p:nvPr/>
        </p:nvSpPr>
        <p:spPr>
          <a:xfrm>
            <a:off x="685800" y="1520613"/>
            <a:ext cx="10820400" cy="3846181"/>
          </a:xfrm>
          <a:prstGeom prst="rect">
            <a:avLst/>
          </a:prstGeom>
        </p:spPr>
        <p:txBody>
          <a:bodyPr lIns="0" tIns="0" rIns="0" bIns="0" rtlCol="0" anchor="t">
            <a:spAutoFit/>
          </a:bodyPr>
          <a:lstStyle/>
          <a:p>
            <a:pPr marL="228600" marR="0" lvl="0" indent="-228600" algn="l" defTabSz="914400" rtl="0" eaLnBrk="1" fontAlgn="t"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Care &amp; Confidentiality:</a:t>
            </a:r>
            <a:r>
              <a:rPr kumimoji="0" lang="en-US" sz="2400" b="0"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 What’s shared here stays here unless someone says it’s okay to share. </a:t>
            </a:r>
          </a:p>
          <a:p>
            <a:pPr marL="228600" marR="0" lvl="0" indent="-228600" algn="l" defTabSz="914400" rtl="0" eaLnBrk="1" fontAlgn="t"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Consent:</a:t>
            </a:r>
            <a:r>
              <a:rPr kumimoji="0" lang="en-US" sz="2400" b="0"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 We check in before sharing names or stories. Everyone owns their story. </a:t>
            </a:r>
          </a:p>
          <a:p>
            <a:pPr marL="228600" marR="0" lvl="0" indent="-228600" algn="l" defTabSz="914400" rtl="0" eaLnBrk="1" fontAlgn="t"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Choice:</a:t>
            </a:r>
            <a:r>
              <a:rPr kumimoji="0" lang="en-US" sz="2400" b="0"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 You’re welcome to speak, pass, listen, or take a break - whatever feels right. </a:t>
            </a:r>
          </a:p>
          <a:p>
            <a:pPr marL="228600" marR="0" lvl="0" indent="-228600" algn="l" defTabSz="914400" rtl="0" eaLnBrk="1" fontAlgn="t"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Curiosity &amp; Respect:</a:t>
            </a:r>
            <a:r>
              <a:rPr kumimoji="0" lang="en-US" sz="2400" b="0"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 We bring different experiences. Let’s stay open, kind, and curious. </a:t>
            </a:r>
          </a:p>
          <a:p>
            <a:pPr marL="228600" marR="0" lvl="0" indent="-228600" algn="l" defTabSz="914400" rtl="0" eaLnBrk="1" fontAlgn="t"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Shared Responsibility:</a:t>
            </a:r>
            <a:r>
              <a:rPr kumimoji="0" lang="en-US" sz="2400" b="0"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 We create this space together by listening well and making room for every voice.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TextBox 2"/>
          <p:cNvSpPr txBox="1"/>
          <p:nvPr/>
        </p:nvSpPr>
        <p:spPr>
          <a:xfrm>
            <a:off x="2213620" y="2669117"/>
            <a:ext cx="7764760" cy="1089144"/>
          </a:xfrm>
          <a:prstGeom prst="rect">
            <a:avLst/>
          </a:prstGeom>
        </p:spPr>
        <p:txBody>
          <a:bodyPr lIns="0" tIns="0" rIns="0" bIns="0" rtlCol="0" anchor="t">
            <a:spAutoFit/>
          </a:bodyPr>
          <a:lstStyle/>
          <a:p>
            <a:pPr defTabSz="609630">
              <a:lnSpc>
                <a:spcPts val="9333"/>
              </a:lnSpc>
              <a:spcBef>
                <a:spcPct val="0"/>
              </a:spcBef>
            </a:pPr>
            <a:r>
              <a:rPr lang="en-US" sz="6666" b="1">
                <a:solidFill>
                  <a:srgbClr val="73597C"/>
                </a:solidFill>
                <a:latin typeface="Arial MT Pro Bold"/>
                <a:ea typeface="Arial MT Pro Bold"/>
                <a:cs typeface="Arial MT Pro Bold"/>
                <a:sym typeface="Arial MT Pro Bold"/>
              </a:rPr>
              <a:t>Icebreaker Activity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7914598" y="1928152"/>
            <a:ext cx="3236193" cy="3236193"/>
          </a:xfrm>
          <a:custGeom>
            <a:avLst/>
            <a:gdLst/>
            <a:ahLst/>
            <a:cxnLst/>
            <a:rect l="l" t="t" r="r" b="b"/>
            <a:pathLst>
              <a:path w="4854290" h="4854290">
                <a:moveTo>
                  <a:pt x="0" y="0"/>
                </a:moveTo>
                <a:lnTo>
                  <a:pt x="4854290" y="0"/>
                </a:lnTo>
                <a:lnTo>
                  <a:pt x="4854290" y="4854290"/>
                </a:lnTo>
                <a:lnTo>
                  <a:pt x="0" y="48542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CA" sz="1200">
              <a:solidFill>
                <a:prstClr val="black"/>
              </a:solidFill>
              <a:latin typeface="Calibri"/>
            </a:endParaRPr>
          </a:p>
        </p:txBody>
      </p:sp>
      <p:sp>
        <p:nvSpPr>
          <p:cNvPr id="3" name="TextBox 3"/>
          <p:cNvSpPr txBox="1"/>
          <p:nvPr/>
        </p:nvSpPr>
        <p:spPr>
          <a:xfrm>
            <a:off x="474999" y="985591"/>
            <a:ext cx="4656633" cy="1089144"/>
          </a:xfrm>
          <a:prstGeom prst="rect">
            <a:avLst/>
          </a:prstGeom>
        </p:spPr>
        <p:txBody>
          <a:bodyPr lIns="0" tIns="0" rIns="0" bIns="0" rtlCol="0" anchor="t">
            <a:spAutoFit/>
          </a:bodyPr>
          <a:lstStyle/>
          <a:p>
            <a:pPr algn="ctr" defTabSz="609630">
              <a:lnSpc>
                <a:spcPts val="9333"/>
              </a:lnSpc>
              <a:spcBef>
                <a:spcPct val="0"/>
              </a:spcBef>
            </a:pPr>
            <a:r>
              <a:rPr lang="en-US" sz="6666" b="1">
                <a:solidFill>
                  <a:srgbClr val="73597C"/>
                </a:solidFill>
                <a:latin typeface="Arial MT Pro Bold"/>
                <a:ea typeface="Arial MT Pro Bold"/>
                <a:cs typeface="Arial MT Pro Bold"/>
                <a:sym typeface="Arial MT Pro Bold"/>
              </a:rPr>
              <a:t>Who Am I? </a:t>
            </a:r>
          </a:p>
        </p:txBody>
      </p:sp>
      <p:sp>
        <p:nvSpPr>
          <p:cNvPr id="4" name="TextBox 4"/>
          <p:cNvSpPr txBox="1"/>
          <p:nvPr/>
        </p:nvSpPr>
        <p:spPr>
          <a:xfrm>
            <a:off x="685800" y="2438710"/>
            <a:ext cx="6319499" cy="2543773"/>
          </a:xfrm>
          <a:prstGeom prst="rect">
            <a:avLst/>
          </a:prstGeom>
        </p:spPr>
        <p:txBody>
          <a:bodyPr lIns="0" tIns="0" rIns="0" bIns="0" rtlCol="0" anchor="t">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4C444A"/>
                </a:solidFill>
                <a:effectLst/>
                <a:uLnTx/>
                <a:uFillTx/>
                <a:latin typeface="Arial" panose="020B0604020202020204" pitchFamily="34" charset="0"/>
                <a:ea typeface="+mn-ea"/>
                <a:cs typeface="Arial" panose="020B0604020202020204" pitchFamily="34" charset="0"/>
              </a:rPr>
              <a:t>Example: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C444A"/>
                </a:solidFill>
                <a:effectLst/>
                <a:uLnTx/>
                <a:uFillTx/>
                <a:latin typeface="Arial" panose="020B0604020202020204" pitchFamily="34" charset="0"/>
                <a:ea typeface="+mn-ea"/>
                <a:cs typeface="Arial" panose="020B0604020202020204" pitchFamily="34" charset="0"/>
              </a:rPr>
              <a:t>Where were you born and raised </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How has this shaped you (ex. farm life, different country, </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etc</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C444A"/>
                </a:solidFill>
                <a:effectLst/>
                <a:uLnTx/>
                <a:uFillTx/>
                <a:latin typeface="Arial" panose="020B0604020202020204" pitchFamily="34" charset="0"/>
                <a:ea typeface="+mn-ea"/>
                <a:cs typeface="Arial" panose="020B0604020202020204" pitchFamily="34" charset="0"/>
              </a:rPr>
              <a:t>Things that matter to you (ex. Camping, hiking, being with family, etc.)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C444A"/>
                </a:solidFill>
                <a:effectLst/>
                <a:uLnTx/>
                <a:uFillTx/>
                <a:latin typeface="Arial" panose="020B0604020202020204" pitchFamily="34" charset="0"/>
                <a:ea typeface="+mn-ea"/>
                <a:cs typeface="Arial" panose="020B0604020202020204" pitchFamily="34" charset="0"/>
              </a:rPr>
              <a:t>Where do your passions come from (ex. I am passionate about working with seniors because… family influence)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C444A"/>
                </a:solidFill>
                <a:effectLst/>
                <a:uLnTx/>
                <a:uFillTx/>
                <a:latin typeface="Arial" panose="020B0604020202020204" pitchFamily="34" charset="0"/>
                <a:ea typeface="+mn-ea"/>
                <a:cs typeface="Arial" panose="020B0604020202020204" pitchFamily="34" charset="0"/>
              </a:rPr>
              <a:t>How do you show affection, (or care, or love language, etc.) </a:t>
            </a:r>
          </a:p>
        </p:txBody>
      </p:sp>
      <p:sp>
        <p:nvSpPr>
          <p:cNvPr id="5" name="TextBox 5"/>
          <p:cNvSpPr txBox="1"/>
          <p:nvPr/>
        </p:nvSpPr>
        <p:spPr>
          <a:xfrm>
            <a:off x="8295152" y="5229049"/>
            <a:ext cx="2656979" cy="258276"/>
          </a:xfrm>
          <a:prstGeom prst="rect">
            <a:avLst/>
          </a:prstGeom>
        </p:spPr>
        <p:txBody>
          <a:bodyPr lIns="0" tIns="0" rIns="0" bIns="0" rtlCol="0" anchor="t">
            <a:spAutoFit/>
          </a:bodyPr>
          <a:lstStyle/>
          <a:p>
            <a:pPr algn="ctr" defTabSz="609630">
              <a:lnSpc>
                <a:spcPts val="2239"/>
              </a:lnSpc>
            </a:pPr>
            <a:r>
              <a:rPr lang="en-US" sz="1600">
                <a:solidFill>
                  <a:srgbClr val="73597C"/>
                </a:solidFill>
                <a:latin typeface="Arial MT Pro"/>
                <a:ea typeface="Arial MT Pro"/>
                <a:cs typeface="Arial MT Pro"/>
                <a:sym typeface="Arial MT Pro"/>
              </a:rPr>
              <a:t>Include a personalized photo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6298472" y="685800"/>
            <a:ext cx="5207728" cy="5486400"/>
          </a:xfrm>
          <a:custGeom>
            <a:avLst/>
            <a:gdLst/>
            <a:ahLst/>
            <a:cxnLst/>
            <a:rect l="l" t="t" r="r" b="b"/>
            <a:pathLst>
              <a:path w="7811592" h="8229600">
                <a:moveTo>
                  <a:pt x="0" y="0"/>
                </a:moveTo>
                <a:lnTo>
                  <a:pt x="7811592" y="0"/>
                </a:lnTo>
                <a:lnTo>
                  <a:pt x="7811592" y="8229600"/>
                </a:lnTo>
                <a:lnTo>
                  <a:pt x="0" y="8229600"/>
                </a:lnTo>
                <a:lnTo>
                  <a:pt x="0" y="0"/>
                </a:lnTo>
                <a:close/>
              </a:path>
            </a:pathLst>
          </a:custGeom>
          <a:blipFill>
            <a:blip r:embed="rId3"/>
            <a:stretch>
              <a:fillRect l="-66385" r="-20905"/>
            </a:stretch>
          </a:blipFill>
        </p:spPr>
        <p:txBody>
          <a:bodyPr/>
          <a:lstStyle/>
          <a:p>
            <a:pPr defTabSz="609630"/>
            <a:endParaRPr lang="en-CA" sz="1200">
              <a:solidFill>
                <a:prstClr val="black"/>
              </a:solidFill>
              <a:latin typeface="Calibri"/>
            </a:endParaRPr>
          </a:p>
        </p:txBody>
      </p:sp>
      <p:sp>
        <p:nvSpPr>
          <p:cNvPr id="3" name="TextBox 3"/>
          <p:cNvSpPr txBox="1"/>
          <p:nvPr/>
        </p:nvSpPr>
        <p:spPr>
          <a:xfrm>
            <a:off x="685800" y="2544233"/>
            <a:ext cx="5410200" cy="1495538"/>
          </a:xfrm>
          <a:prstGeom prst="rect">
            <a:avLst/>
          </a:prstGeom>
        </p:spPr>
        <p:txBody>
          <a:bodyPr lIns="0" tIns="0" rIns="0" bIns="0" rtlCol="0" anchor="t">
            <a:spAutoFit/>
          </a:bodyPr>
          <a:lstStyle/>
          <a:p>
            <a:pPr algn="ctr" defTabSz="609630">
              <a:lnSpc>
                <a:spcPts val="6067"/>
              </a:lnSpc>
            </a:pPr>
            <a:r>
              <a:rPr lang="en-US" sz="4800" b="1">
                <a:solidFill>
                  <a:srgbClr val="73597C"/>
                </a:solidFill>
                <a:latin typeface="Arial MT Pro Bold"/>
                <a:ea typeface="Arial MT Pro Bold"/>
                <a:cs typeface="Arial MT Pro Bold"/>
                <a:sym typeface="Arial MT Pro Bold"/>
              </a:rPr>
              <a:t>Determinants of Healthy Aging</a:t>
            </a:r>
            <a:r>
              <a:rPr lang="en-US" sz="4300" b="1">
                <a:solidFill>
                  <a:srgbClr val="73597C"/>
                </a:solidFill>
                <a:latin typeface="Arial MT Pro Bold"/>
                <a:ea typeface="Arial MT Pro Bold"/>
                <a:cs typeface="Arial MT Pro Bold"/>
                <a:sym typeface="Arial MT Pro Bold"/>
              </a:rPr>
              <a:t> </a:t>
            </a:r>
          </a:p>
        </p:txBody>
      </p:sp>
      <p:sp>
        <p:nvSpPr>
          <p:cNvPr id="4" name="Freeform 4"/>
          <p:cNvSpPr/>
          <p:nvPr/>
        </p:nvSpPr>
        <p:spPr>
          <a:xfrm>
            <a:off x="492617" y="5775362"/>
            <a:ext cx="3364849" cy="793675"/>
          </a:xfrm>
          <a:custGeom>
            <a:avLst/>
            <a:gdLst/>
            <a:ahLst/>
            <a:cxnLst/>
            <a:rect l="l" t="t" r="r" b="b"/>
            <a:pathLst>
              <a:path w="5047273" h="1190512">
                <a:moveTo>
                  <a:pt x="0" y="0"/>
                </a:moveTo>
                <a:lnTo>
                  <a:pt x="5047273" y="0"/>
                </a:lnTo>
                <a:lnTo>
                  <a:pt x="5047273" y="1190512"/>
                </a:lnTo>
                <a:lnTo>
                  <a:pt x="0" y="1190512"/>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4B47C-9DD7-ED4B-3177-4036762AB8C1}"/>
              </a:ext>
            </a:extLst>
          </p:cNvPr>
          <p:cNvPicPr>
            <a:picLocks noChangeAspect="1"/>
          </p:cNvPicPr>
          <p:nvPr/>
        </p:nvPicPr>
        <p:blipFill>
          <a:blip r:embed="rId3">
            <a:extLst>
              <a:ext uri="{28A0092B-C50C-407E-A947-70E740481C1C}">
                <a14:useLocalDpi xmlns:a14="http://schemas.microsoft.com/office/drawing/2010/main" val="0"/>
              </a:ext>
            </a:extLst>
          </a:blip>
          <a:srcRect t="13603" b="13603"/>
          <a:stretch>
            <a:fillRect/>
          </a:stretch>
        </p:blipFill>
        <p:spPr>
          <a:xfrm>
            <a:off x="0" y="0"/>
            <a:ext cx="12192000" cy="6858000"/>
          </a:xfrm>
          <a:prstGeom prst="rect">
            <a:avLst/>
          </a:prstGeom>
        </p:spPr>
      </p:pic>
    </p:spTree>
    <p:extLst>
      <p:ext uri="{BB962C8B-B14F-4D97-AF65-F5344CB8AC3E}">
        <p14:creationId xmlns:p14="http://schemas.microsoft.com/office/powerpoint/2010/main" val="135215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2821727" y="1809231"/>
            <a:ext cx="6548547" cy="4362969"/>
          </a:xfrm>
          <a:custGeom>
            <a:avLst/>
            <a:gdLst/>
            <a:ahLst/>
            <a:cxnLst/>
            <a:rect l="l" t="t" r="r" b="b"/>
            <a:pathLst>
              <a:path w="9822820" h="6544454">
                <a:moveTo>
                  <a:pt x="0" y="0"/>
                </a:moveTo>
                <a:lnTo>
                  <a:pt x="9822820" y="0"/>
                </a:lnTo>
                <a:lnTo>
                  <a:pt x="9822820" y="6544454"/>
                </a:lnTo>
                <a:lnTo>
                  <a:pt x="0" y="65444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CA" sz="1200">
              <a:solidFill>
                <a:prstClr val="black"/>
              </a:solidFill>
              <a:latin typeface="Calibri"/>
            </a:endParaRPr>
          </a:p>
        </p:txBody>
      </p:sp>
      <p:sp>
        <p:nvSpPr>
          <p:cNvPr id="3" name="TextBox 3"/>
          <p:cNvSpPr txBox="1"/>
          <p:nvPr/>
        </p:nvSpPr>
        <p:spPr>
          <a:xfrm>
            <a:off x="3179267" y="431800"/>
            <a:ext cx="5833467" cy="1089144"/>
          </a:xfrm>
          <a:prstGeom prst="rect">
            <a:avLst/>
          </a:prstGeom>
        </p:spPr>
        <p:txBody>
          <a:bodyPr lIns="0" tIns="0" rIns="0" bIns="0" rtlCol="0" anchor="t">
            <a:spAutoFit/>
          </a:bodyPr>
          <a:lstStyle/>
          <a:p>
            <a:pPr algn="ctr" defTabSz="609630">
              <a:lnSpc>
                <a:spcPts val="9333"/>
              </a:lnSpc>
              <a:spcBef>
                <a:spcPct val="0"/>
              </a:spcBef>
            </a:pPr>
            <a:r>
              <a:rPr lang="en-US" sz="6666" b="1">
                <a:solidFill>
                  <a:srgbClr val="73597C"/>
                </a:solidFill>
                <a:latin typeface="Arial MT Pro Bold"/>
                <a:ea typeface="Arial MT Pro Bold"/>
                <a:cs typeface="Arial MT Pro Bold"/>
                <a:sym typeface="Arial MT Pro Bold"/>
              </a:rPr>
              <a:t>Who are you?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9E9"/>
        </a:solidFill>
        <a:effectLst/>
      </p:bgPr>
    </p:bg>
    <p:spTree>
      <p:nvGrpSpPr>
        <p:cNvPr id="1" name=""/>
        <p:cNvGrpSpPr/>
        <p:nvPr/>
      </p:nvGrpSpPr>
      <p:grpSpPr>
        <a:xfrm>
          <a:off x="0" y="0"/>
          <a:ext cx="0" cy="0"/>
          <a:chOff x="0" y="0"/>
          <a:chExt cx="0" cy="0"/>
        </a:xfrm>
      </p:grpSpPr>
      <p:sp>
        <p:nvSpPr>
          <p:cNvPr id="2" name="Freeform 2"/>
          <p:cNvSpPr/>
          <p:nvPr/>
        </p:nvSpPr>
        <p:spPr>
          <a:xfrm>
            <a:off x="1624747" y="2656476"/>
            <a:ext cx="2019975" cy="1545047"/>
          </a:xfrm>
          <a:custGeom>
            <a:avLst/>
            <a:gdLst/>
            <a:ahLst/>
            <a:cxnLst/>
            <a:rect l="l" t="t" r="r" b="b"/>
            <a:pathLst>
              <a:path w="2276294" h="1889324">
                <a:moveTo>
                  <a:pt x="0" y="0"/>
                </a:moveTo>
                <a:lnTo>
                  <a:pt x="2276295" y="0"/>
                </a:lnTo>
                <a:lnTo>
                  <a:pt x="2276295" y="1889324"/>
                </a:lnTo>
                <a:lnTo>
                  <a:pt x="0" y="1889324"/>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
        <p:nvSpPr>
          <p:cNvPr id="3" name="Freeform 3"/>
          <p:cNvSpPr/>
          <p:nvPr/>
        </p:nvSpPr>
        <p:spPr>
          <a:xfrm>
            <a:off x="8570157" y="2513727"/>
            <a:ext cx="2299612" cy="1659979"/>
          </a:xfrm>
          <a:custGeom>
            <a:avLst/>
            <a:gdLst/>
            <a:ahLst/>
            <a:cxnLst/>
            <a:rect l="l" t="t" r="r" b="b"/>
            <a:pathLst>
              <a:path w="2474051" h="2022537">
                <a:moveTo>
                  <a:pt x="0" y="0"/>
                </a:moveTo>
                <a:lnTo>
                  <a:pt x="2474051" y="0"/>
                </a:lnTo>
                <a:lnTo>
                  <a:pt x="2474051" y="2022537"/>
                </a:lnTo>
                <a:lnTo>
                  <a:pt x="0" y="2022537"/>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
        <p:nvSpPr>
          <p:cNvPr id="4" name="Freeform 4"/>
          <p:cNvSpPr/>
          <p:nvPr/>
        </p:nvSpPr>
        <p:spPr>
          <a:xfrm>
            <a:off x="5079925" y="2221155"/>
            <a:ext cx="1900312" cy="2262276"/>
          </a:xfrm>
          <a:custGeom>
            <a:avLst/>
            <a:gdLst/>
            <a:ahLst/>
            <a:cxnLst/>
            <a:rect l="l" t="t" r="r" b="b"/>
            <a:pathLst>
              <a:path w="2850468" h="3393414">
                <a:moveTo>
                  <a:pt x="0" y="0"/>
                </a:moveTo>
                <a:lnTo>
                  <a:pt x="2850468" y="0"/>
                </a:lnTo>
                <a:lnTo>
                  <a:pt x="2850468" y="3393414"/>
                </a:lnTo>
                <a:lnTo>
                  <a:pt x="0" y="3393414"/>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
        <p:nvSpPr>
          <p:cNvPr id="5" name="TextBox 5"/>
          <p:cNvSpPr txBox="1"/>
          <p:nvPr/>
        </p:nvSpPr>
        <p:spPr>
          <a:xfrm>
            <a:off x="1033316" y="753341"/>
            <a:ext cx="10281741" cy="1123834"/>
          </a:xfrm>
          <a:prstGeom prst="rect">
            <a:avLst/>
          </a:prstGeom>
        </p:spPr>
        <p:txBody>
          <a:bodyPr lIns="0" tIns="0" rIns="0" bIns="0" rtlCol="0" anchor="t">
            <a:spAutoFit/>
          </a:bodyPr>
          <a:lstStyle/>
          <a:p>
            <a:pPr algn="ctr" defTabSz="609630">
              <a:lnSpc>
                <a:spcPts val="9333"/>
              </a:lnSpc>
              <a:spcBef>
                <a:spcPct val="0"/>
              </a:spcBef>
            </a:pPr>
            <a:r>
              <a:rPr lang="en-US" sz="6650" b="1">
                <a:solidFill>
                  <a:srgbClr val="73597C"/>
                </a:solidFill>
                <a:latin typeface="Arial MT Pro"/>
                <a:ea typeface="Poppins Bold"/>
                <a:cs typeface="Poppins Bold"/>
                <a:sym typeface="Poppins Bold"/>
              </a:rPr>
              <a:t>What Has Shaped You?</a:t>
            </a:r>
            <a:r>
              <a:rPr lang="en-US" sz="6650">
                <a:solidFill>
                  <a:srgbClr val="73597C"/>
                </a:solidFill>
                <a:latin typeface="Poppins"/>
                <a:ea typeface="Poppins"/>
                <a:cs typeface="Poppins"/>
                <a:sym typeface="Poppins"/>
              </a:rPr>
              <a:t> </a:t>
            </a:r>
          </a:p>
        </p:txBody>
      </p:sp>
      <p:sp>
        <p:nvSpPr>
          <p:cNvPr id="7" name="TextBox 6">
            <a:extLst>
              <a:ext uri="{FF2B5EF4-FFF2-40B4-BE49-F238E27FC236}">
                <a16:creationId xmlns:a16="http://schemas.microsoft.com/office/drawing/2014/main" id="{579892CC-674E-80A4-CCA1-9EFEF75833D6}"/>
              </a:ext>
            </a:extLst>
          </p:cNvPr>
          <p:cNvSpPr txBox="1"/>
          <p:nvPr/>
        </p:nvSpPr>
        <p:spPr>
          <a:xfrm>
            <a:off x="1278614" y="4659821"/>
            <a:ext cx="319718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Where do your passions come from (ex. I am passionate about working with seniors because… family influence) </a:t>
            </a:r>
          </a:p>
        </p:txBody>
      </p:sp>
      <p:sp>
        <p:nvSpPr>
          <p:cNvPr id="9" name="TextBox 8">
            <a:extLst>
              <a:ext uri="{FF2B5EF4-FFF2-40B4-BE49-F238E27FC236}">
                <a16:creationId xmlns:a16="http://schemas.microsoft.com/office/drawing/2014/main" id="{F7DB1999-6620-7FCB-4A83-D7BDFA206436}"/>
              </a:ext>
            </a:extLst>
          </p:cNvPr>
          <p:cNvSpPr txBox="1"/>
          <p:nvPr/>
        </p:nvSpPr>
        <p:spPr>
          <a:xfrm>
            <a:off x="4772594" y="4659821"/>
            <a:ext cx="2943613"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Things that matter to you (ex. Camping, hiking, being with family,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444A"/>
                </a:solidFill>
                <a:effectLst/>
                <a:uLnTx/>
                <a:uFillTx/>
                <a:latin typeface="Arial"/>
                <a:ea typeface="+mn-ea"/>
                <a:cs typeface="Arial"/>
              </a:rPr>
              <a:t>How do you show affection, (or </a:t>
            </a:r>
            <a:r>
              <a:rPr kumimoji="0" lang="en-US" sz="1600" b="0" i="0" u="none" strike="noStrike" kern="1200" cap="none" spc="0" normalizeH="0" baseline="0" noProof="0" err="1">
                <a:ln>
                  <a:noFill/>
                </a:ln>
                <a:solidFill>
                  <a:srgbClr val="4C444A"/>
                </a:solidFill>
                <a:effectLst/>
                <a:uLnTx/>
                <a:uFillTx/>
                <a:latin typeface="Arial"/>
                <a:ea typeface="+mn-ea"/>
                <a:cs typeface="Arial"/>
              </a:rPr>
              <a:t>care,love</a:t>
            </a:r>
            <a:r>
              <a:rPr kumimoji="0" lang="en-US" sz="1600" b="0" i="0" u="none" strike="noStrike" kern="1200" cap="none" spc="0" normalizeH="0" baseline="0" noProof="0">
                <a:ln>
                  <a:noFill/>
                </a:ln>
                <a:solidFill>
                  <a:srgbClr val="4C444A"/>
                </a:solidFill>
                <a:effectLst/>
                <a:uLnTx/>
                <a:uFillTx/>
                <a:latin typeface="Arial"/>
                <a:ea typeface="+mn-ea"/>
                <a:cs typeface="Arial"/>
              </a:rPr>
              <a:t> language, etc.)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E3912FF-51C4-6F33-736C-578A1E9B1EC8}"/>
              </a:ext>
            </a:extLst>
          </p:cNvPr>
          <p:cNvSpPr txBox="1"/>
          <p:nvPr/>
        </p:nvSpPr>
        <p:spPr>
          <a:xfrm>
            <a:off x="8353192" y="4659821"/>
            <a:ext cx="273354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Where were you born/ raised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How has this shaped you (ex. farm life, different country, </a:t>
            </a:r>
            <a:r>
              <a:rPr kumimoji="0" lang="en-US" sz="1800" b="0" i="0" u="none" strike="noStrike" kern="1200" cap="none" spc="0" normalizeH="0" baseline="0" noProof="0" err="1">
                <a:ln>
                  <a:noFill/>
                </a:ln>
                <a:solidFill>
                  <a:prstClr val="black"/>
                </a:solidFill>
                <a:effectLst/>
                <a:uLnTx/>
                <a:uFillTx/>
                <a:latin typeface="Aptos" panose="02110004020202020204"/>
                <a:ea typeface="+mn-ea"/>
                <a:cs typeface="+mn-cs"/>
              </a:rPr>
              <a:t>etc</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D8BDC5C6F6B845927B7003FF0FA4AF" ma:contentTypeVersion="16" ma:contentTypeDescription="Create a new document." ma:contentTypeScope="" ma:versionID="6919b703b89083521487ebbfb912b040">
  <xsd:schema xmlns:xsd="http://www.w3.org/2001/XMLSchema" xmlns:xs="http://www.w3.org/2001/XMLSchema" xmlns:p="http://schemas.microsoft.com/office/2006/metadata/properties" xmlns:ns2="3c95946c-a054-471c-a7d0-63ffe44a05df" xmlns:ns3="1267001e-e5d1-46fe-8960-17c3c9572a7c" targetNamespace="http://schemas.microsoft.com/office/2006/metadata/properties" ma:root="true" ma:fieldsID="bce3977d30b87abe990b12ff08629797" ns2:_="" ns3:_="">
    <xsd:import namespace="3c95946c-a054-471c-a7d0-63ffe44a05df"/>
    <xsd:import namespace="1267001e-e5d1-46fe-8960-17c3c9572a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5946c-a054-471c-a7d0-63ffe44a0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fa08afb-b8f4-4628-8638-8cb33f38f25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67001e-e5d1-46fe-8960-17c3c9572a7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7a24cc3-c990-4685-ae28-30de63a20cd9}" ma:internalName="TaxCatchAll" ma:showField="CatchAllData" ma:web="1267001e-e5d1-46fe-8960-17c3c9572a7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c95946c-a054-471c-a7d0-63ffe44a05df">
      <Terms xmlns="http://schemas.microsoft.com/office/infopath/2007/PartnerControls"/>
    </lcf76f155ced4ddcb4097134ff3c332f>
    <TaxCatchAll xmlns="1267001e-e5d1-46fe-8960-17c3c9572a7c" xsi:nil="true"/>
  </documentManagement>
</p:properties>
</file>

<file path=customXml/itemProps1.xml><?xml version="1.0" encoding="utf-8"?>
<ds:datastoreItem xmlns:ds="http://schemas.openxmlformats.org/officeDocument/2006/customXml" ds:itemID="{2E09F847-6A11-4197-BAB5-F5A1F17D70D2}">
  <ds:schemaRefs>
    <ds:schemaRef ds:uri="http://schemas.microsoft.com/sharepoint/v3/contenttype/forms"/>
  </ds:schemaRefs>
</ds:datastoreItem>
</file>

<file path=customXml/itemProps2.xml><?xml version="1.0" encoding="utf-8"?>
<ds:datastoreItem xmlns:ds="http://schemas.openxmlformats.org/officeDocument/2006/customXml" ds:itemID="{C7118A93-9031-4ACC-8B9B-E59C2FE0015C}">
  <ds:schemaRefs>
    <ds:schemaRef ds:uri="1267001e-e5d1-46fe-8960-17c3c9572a7c"/>
    <ds:schemaRef ds:uri="3c95946c-a054-471c-a7d0-63ffe44a05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DCE1DA-AA87-49B9-B76D-4D4D3F8469BF}">
  <ds:schemaRefs>
    <ds:schemaRef ds:uri="http://schemas.microsoft.com/office/infopath/2007/PartnerControls"/>
    <ds:schemaRef ds:uri="http://purl.org/dc/elements/1.1/"/>
    <ds:schemaRef ds:uri="http://purl.org/dc/terms/"/>
    <ds:schemaRef ds:uri="http://schemas.openxmlformats.org/package/2006/metadata/core-properties"/>
    <ds:schemaRef ds:uri="http://www.w3.org/XML/1998/namespace"/>
    <ds:schemaRef ds:uri="http://schemas.microsoft.com/office/2006/documentManagement/types"/>
    <ds:schemaRef ds:uri="1267001e-e5d1-46fe-8960-17c3c9572a7c"/>
    <ds:schemaRef ds:uri="3c95946c-a054-471c-a7d0-63ffe44a05d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TotalTime>
  <Words>4282</Words>
  <Application>Microsoft Office PowerPoint</Application>
  <PresentationFormat>Widescreen</PresentationFormat>
  <Paragraphs>298</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Arial</vt:lpstr>
      <vt:lpstr>Arial MT Pro</vt:lpstr>
      <vt:lpstr>Arial MT Pro Bold</vt:lpstr>
      <vt:lpstr>Calibri</vt:lpstr>
      <vt:lpstr>Poppins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Procinsky</dc:creator>
  <cp:lastModifiedBy>Mariam Elghahuagi</cp:lastModifiedBy>
  <cp:revision>2</cp:revision>
  <cp:lastPrinted>2026-04-27T21:23:32Z</cp:lastPrinted>
  <dcterms:created xsi:type="dcterms:W3CDTF">2026-02-25T21:00:17Z</dcterms:created>
  <dcterms:modified xsi:type="dcterms:W3CDTF">2026-04-27T21:26:03Z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85b8ba0-e561-4401-b9ab-edcb359d55bc_Enabled">
    <vt:lpwstr>true</vt:lpwstr>
  </property>
  <property fmtid="{D5CDD505-2E9C-101B-9397-08002B2CF9AE}" pid="3" name="MSIP_Label_e85b8ba0-e561-4401-b9ab-edcb359d55bc_SetDate">
    <vt:lpwstr>2026-02-25T23:41:54Z</vt:lpwstr>
  </property>
  <property fmtid="{D5CDD505-2E9C-101B-9397-08002B2CF9AE}" pid="4" name="MSIP_Label_e85b8ba0-e561-4401-b9ab-edcb359d55bc_Method">
    <vt:lpwstr>Standard</vt:lpwstr>
  </property>
  <property fmtid="{D5CDD505-2E9C-101B-9397-08002B2CF9AE}" pid="5" name="MSIP_Label_e85b8ba0-e561-4401-b9ab-edcb359d55bc_Name">
    <vt:lpwstr>defa4170-0d19-0005-0004-bc88714345d2</vt:lpwstr>
  </property>
  <property fmtid="{D5CDD505-2E9C-101B-9397-08002B2CF9AE}" pid="6" name="MSIP_Label_e85b8ba0-e561-4401-b9ab-edcb359d55bc_SiteId">
    <vt:lpwstr>e32ca3cb-abe3-4ecb-a065-878f1ff0cb96</vt:lpwstr>
  </property>
  <property fmtid="{D5CDD505-2E9C-101B-9397-08002B2CF9AE}" pid="7" name="MSIP_Label_e85b8ba0-e561-4401-b9ab-edcb359d55bc_ActionId">
    <vt:lpwstr>913c85f0-421a-4607-b703-3b506482e66e</vt:lpwstr>
  </property>
  <property fmtid="{D5CDD505-2E9C-101B-9397-08002B2CF9AE}" pid="8" name="MSIP_Label_e85b8ba0-e561-4401-b9ab-edcb359d55bc_ContentBits">
    <vt:lpwstr>0</vt:lpwstr>
  </property>
  <property fmtid="{D5CDD505-2E9C-101B-9397-08002B2CF9AE}" pid="9" name="MSIP_Label_e85b8ba0-e561-4401-b9ab-edcb359d55bc_Tag">
    <vt:lpwstr>10, 3, 0, 1</vt:lpwstr>
  </property>
  <property fmtid="{D5CDD505-2E9C-101B-9397-08002B2CF9AE}" pid="10" name="ContentTypeId">
    <vt:lpwstr>0x01010051D8BDC5C6F6B845927B7003FF0FA4AF</vt:lpwstr>
  </property>
  <property fmtid="{D5CDD505-2E9C-101B-9397-08002B2CF9AE}" pid="11" name="MediaServiceImageTags">
    <vt:lpwstr/>
  </property>
</Properties>
</file>