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0"/>
  </p:notesMasterIdLst>
  <p:handoutMasterIdLst>
    <p:handoutMasterId r:id="rId31"/>
  </p:handoutMasterIdLst>
  <p:sldIdLst>
    <p:sldId id="297" r:id="rId3"/>
    <p:sldId id="266" r:id="rId4"/>
    <p:sldId id="299" r:id="rId5"/>
    <p:sldId id="269" r:id="rId6"/>
    <p:sldId id="268" r:id="rId7"/>
    <p:sldId id="301" r:id="rId8"/>
    <p:sldId id="272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84" r:id="rId17"/>
    <p:sldId id="279" r:id="rId18"/>
    <p:sldId id="296" r:id="rId19"/>
    <p:sldId id="282" r:id="rId20"/>
    <p:sldId id="281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63" r:id="rId2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61918D-A678-4F5F-8DC7-0528C2B39E90}">
          <p14:sldIdLst>
            <p14:sldId id="297"/>
          </p14:sldIdLst>
        </p14:section>
        <p14:section name="Content Section" id="{3AED364F-599A-4932-9613-42D040FC6655}">
          <p14:sldIdLst>
            <p14:sldId id="266"/>
            <p14:sldId id="299"/>
            <p14:sldId id="269"/>
            <p14:sldId id="268"/>
            <p14:sldId id="301"/>
            <p14:sldId id="272"/>
            <p14:sldId id="270"/>
            <p14:sldId id="273"/>
            <p14:sldId id="274"/>
            <p14:sldId id="275"/>
            <p14:sldId id="276"/>
            <p14:sldId id="277"/>
            <p14:sldId id="278"/>
            <p14:sldId id="284"/>
            <p14:sldId id="279"/>
            <p14:sldId id="296"/>
            <p14:sldId id="282"/>
            <p14:sldId id="281"/>
            <p14:sldId id="283"/>
            <p14:sldId id="285"/>
            <p14:sldId id="286"/>
            <p14:sldId id="287"/>
            <p14:sldId id="288"/>
            <p14:sldId id="289"/>
            <p14:sldId id="29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EE8"/>
    <a:srgbClr val="F4FFE1"/>
    <a:srgbClr val="6699FF"/>
    <a:srgbClr val="F4FEE2"/>
    <a:srgbClr val="F2FECA"/>
    <a:srgbClr val="FFFFFF"/>
    <a:srgbClr val="0361EB"/>
    <a:srgbClr val="3976FD"/>
    <a:srgbClr val="3399FF"/>
    <a:srgbClr val="396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84200-D101-4ACC-B2B2-C3BCC9ACB8F1}" v="1" dt="2026-03-25T15:14:5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8089" autoAdjust="0"/>
  </p:normalViewPr>
  <p:slideViewPr>
    <p:cSldViewPr snapToGrid="0">
      <p:cViewPr varScale="1">
        <p:scale>
          <a:sx n="89" d="100"/>
          <a:sy n="89" d="100"/>
        </p:scale>
        <p:origin x="1434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3437" y="5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Blinco" userId="0d6ea6c4a0f26e0f" providerId="LiveId" clId="{F0A31103-A4E5-4668-96EB-4DB04022D755}"/>
    <pc:docChg chg="undo custSel addSld delSld modSld modSection">
      <pc:chgData name="Joanne Blinco" userId="0d6ea6c4a0f26e0f" providerId="LiveId" clId="{F0A31103-A4E5-4668-96EB-4DB04022D755}" dt="2026-03-25T17:54:30.843" v="116" actId="1076"/>
      <pc:docMkLst>
        <pc:docMk/>
      </pc:docMkLst>
      <pc:sldChg chg="modSp mod">
        <pc:chgData name="Joanne Blinco" userId="0d6ea6c4a0f26e0f" providerId="LiveId" clId="{F0A31103-A4E5-4668-96EB-4DB04022D755}" dt="2026-03-25T15:24:09.880" v="106" actId="20577"/>
        <pc:sldMkLst>
          <pc:docMk/>
          <pc:sldMk cId="765939948" sldId="263"/>
        </pc:sldMkLst>
        <pc:spChg chg="mod">
          <ac:chgData name="Joanne Blinco" userId="0d6ea6c4a0f26e0f" providerId="LiveId" clId="{F0A31103-A4E5-4668-96EB-4DB04022D755}" dt="2026-03-25T15:24:09.880" v="106" actId="20577"/>
          <ac:spMkLst>
            <pc:docMk/>
            <pc:sldMk cId="765939948" sldId="263"/>
            <ac:spMk id="3" creationId="{00000000-0000-0000-0000-000000000000}"/>
          </ac:spMkLst>
        </pc:spChg>
      </pc:sldChg>
      <pc:sldChg chg="modSp mod">
        <pc:chgData name="Joanne Blinco" userId="0d6ea6c4a0f26e0f" providerId="LiveId" clId="{F0A31103-A4E5-4668-96EB-4DB04022D755}" dt="2026-03-25T15:15:18.775" v="65" actId="14100"/>
        <pc:sldMkLst>
          <pc:docMk/>
          <pc:sldMk cId="4126189482" sldId="268"/>
        </pc:sldMkLst>
        <pc:spChg chg="mod">
          <ac:chgData name="Joanne Blinco" userId="0d6ea6c4a0f26e0f" providerId="LiveId" clId="{F0A31103-A4E5-4668-96EB-4DB04022D755}" dt="2026-03-25T15:15:18.775" v="65" actId="14100"/>
          <ac:spMkLst>
            <pc:docMk/>
            <pc:sldMk cId="4126189482" sldId="268"/>
            <ac:spMk id="2" creationId="{999D7113-9C72-4A00-82A2-3F5B635A0067}"/>
          </ac:spMkLst>
        </pc:spChg>
      </pc:sldChg>
      <pc:sldChg chg="modSp mod">
        <pc:chgData name="Joanne Blinco" userId="0d6ea6c4a0f26e0f" providerId="LiveId" clId="{F0A31103-A4E5-4668-96EB-4DB04022D755}" dt="2026-03-25T15:16:44.262" v="72" actId="20577"/>
        <pc:sldMkLst>
          <pc:docMk/>
          <pc:sldMk cId="3478873933" sldId="274"/>
        </pc:sldMkLst>
        <pc:spChg chg="mod">
          <ac:chgData name="Joanne Blinco" userId="0d6ea6c4a0f26e0f" providerId="LiveId" clId="{F0A31103-A4E5-4668-96EB-4DB04022D755}" dt="2026-03-25T15:16:44.262" v="72" actId="20577"/>
          <ac:spMkLst>
            <pc:docMk/>
            <pc:sldMk cId="3478873933" sldId="274"/>
            <ac:spMk id="2" creationId="{999D7113-9C72-4A00-82A2-3F5B635A0067}"/>
          </ac:spMkLst>
        </pc:spChg>
      </pc:sldChg>
      <pc:sldChg chg="modSp mod">
        <pc:chgData name="Joanne Blinco" userId="0d6ea6c4a0f26e0f" providerId="LiveId" clId="{F0A31103-A4E5-4668-96EB-4DB04022D755}" dt="2026-03-25T15:18:03.474" v="83" actId="20577"/>
        <pc:sldMkLst>
          <pc:docMk/>
          <pc:sldMk cId="443244280" sldId="275"/>
        </pc:sldMkLst>
        <pc:spChg chg="mod">
          <ac:chgData name="Joanne Blinco" userId="0d6ea6c4a0f26e0f" providerId="LiveId" clId="{F0A31103-A4E5-4668-96EB-4DB04022D755}" dt="2026-03-25T15:18:03.474" v="83" actId="20577"/>
          <ac:spMkLst>
            <pc:docMk/>
            <pc:sldMk cId="443244280" sldId="275"/>
            <ac:spMk id="2" creationId="{999D7113-9C72-4A00-82A2-3F5B635A0067}"/>
          </ac:spMkLst>
        </pc:spChg>
      </pc:sldChg>
      <pc:sldChg chg="addSp delSp modSp mod">
        <pc:chgData name="Joanne Blinco" userId="0d6ea6c4a0f26e0f" providerId="LiveId" clId="{F0A31103-A4E5-4668-96EB-4DB04022D755}" dt="2026-03-25T17:54:30.843" v="116" actId="1076"/>
        <pc:sldMkLst>
          <pc:docMk/>
          <pc:sldMk cId="3725483261" sldId="284"/>
        </pc:sldMkLst>
        <pc:spChg chg="add del mod">
          <ac:chgData name="Joanne Blinco" userId="0d6ea6c4a0f26e0f" providerId="LiveId" clId="{F0A31103-A4E5-4668-96EB-4DB04022D755}" dt="2026-03-25T15:49:55.704" v="113" actId="478"/>
          <ac:spMkLst>
            <pc:docMk/>
            <pc:sldMk cId="3725483261" sldId="284"/>
            <ac:spMk id="6" creationId="{BE3EA58F-BA4F-62E9-B28A-607D9CAF070E}"/>
          </ac:spMkLst>
        </pc:spChg>
        <pc:spChg chg="add del mod">
          <ac:chgData name="Joanne Blinco" userId="0d6ea6c4a0f26e0f" providerId="LiveId" clId="{F0A31103-A4E5-4668-96EB-4DB04022D755}" dt="2026-03-25T17:52:30.816" v="115" actId="21"/>
          <ac:spMkLst>
            <pc:docMk/>
            <pc:sldMk cId="3725483261" sldId="284"/>
            <ac:spMk id="6" creationId="{D70C07C9-EA56-3C6E-6BCD-E5C09CFAD967}"/>
          </ac:spMkLst>
        </pc:spChg>
        <pc:picChg chg="add del mod">
          <ac:chgData name="Joanne Blinco" userId="0d6ea6c4a0f26e0f" providerId="LiveId" clId="{F0A31103-A4E5-4668-96EB-4DB04022D755}" dt="2026-03-25T17:54:30.843" v="116" actId="1076"/>
          <ac:picMkLst>
            <pc:docMk/>
            <pc:sldMk cId="3725483261" sldId="284"/>
            <ac:picMk id="9" creationId="{90AF6046-DA07-42D1-2ECD-4A3E08765AF8}"/>
          </ac:picMkLst>
        </pc:picChg>
      </pc:sldChg>
      <pc:sldChg chg="modSp mod">
        <pc:chgData name="Joanne Blinco" userId="0d6ea6c4a0f26e0f" providerId="LiveId" clId="{F0A31103-A4E5-4668-96EB-4DB04022D755}" dt="2026-03-25T15:23:28.759" v="91" actId="20577"/>
        <pc:sldMkLst>
          <pc:docMk/>
          <pc:sldMk cId="3295590540" sldId="288"/>
        </pc:sldMkLst>
        <pc:spChg chg="mod">
          <ac:chgData name="Joanne Blinco" userId="0d6ea6c4a0f26e0f" providerId="LiveId" clId="{F0A31103-A4E5-4668-96EB-4DB04022D755}" dt="2026-03-25T15:23:18.760" v="87" actId="20577"/>
          <ac:spMkLst>
            <pc:docMk/>
            <pc:sldMk cId="3295590540" sldId="288"/>
            <ac:spMk id="20" creationId="{C3A45D0E-C115-6881-C603-338C83745B8F}"/>
          </ac:spMkLst>
        </pc:spChg>
        <pc:spChg chg="mod">
          <ac:chgData name="Joanne Blinco" userId="0d6ea6c4a0f26e0f" providerId="LiveId" clId="{F0A31103-A4E5-4668-96EB-4DB04022D755}" dt="2026-03-25T15:23:28.759" v="91" actId="20577"/>
          <ac:spMkLst>
            <pc:docMk/>
            <pc:sldMk cId="3295590540" sldId="288"/>
            <ac:spMk id="21" creationId="{77FA7C1B-B4A1-BBDA-FA11-F26045EEE787}"/>
          </ac:spMkLst>
        </pc:spChg>
      </pc:sldChg>
      <pc:sldChg chg="modSp mod">
        <pc:chgData name="Joanne Blinco" userId="0d6ea6c4a0f26e0f" providerId="LiveId" clId="{F0A31103-A4E5-4668-96EB-4DB04022D755}" dt="2026-03-25T15:48:56.683" v="110" actId="20577"/>
        <pc:sldMkLst>
          <pc:docMk/>
          <pc:sldMk cId="746277774" sldId="297"/>
        </pc:sldMkLst>
        <pc:spChg chg="mod">
          <ac:chgData name="Joanne Blinco" userId="0d6ea6c4a0f26e0f" providerId="LiveId" clId="{F0A31103-A4E5-4668-96EB-4DB04022D755}" dt="2026-03-25T15:48:56.683" v="110" actId="20577"/>
          <ac:spMkLst>
            <pc:docMk/>
            <pc:sldMk cId="746277774" sldId="297"/>
            <ac:spMk id="2" creationId="{159EBA28-ED75-4393-8907-40279AF07753}"/>
          </ac:spMkLst>
        </pc:spChg>
        <pc:spChg chg="mod">
          <ac:chgData name="Joanne Blinco" userId="0d6ea6c4a0f26e0f" providerId="LiveId" clId="{F0A31103-A4E5-4668-96EB-4DB04022D755}" dt="2026-03-25T15:09:24.844" v="5" actId="6549"/>
          <ac:spMkLst>
            <pc:docMk/>
            <pc:sldMk cId="746277774" sldId="297"/>
            <ac:spMk id="3" creationId="{051F4165-88D9-4869-B8AD-AA5E8C2E609F}"/>
          </ac:spMkLst>
        </pc:spChg>
      </pc:sldChg>
      <pc:sldChg chg="add del">
        <pc:chgData name="Joanne Blinco" userId="0d6ea6c4a0f26e0f" providerId="LiveId" clId="{F0A31103-A4E5-4668-96EB-4DB04022D755}" dt="2026-03-25T15:17:43.603" v="75" actId="2696"/>
        <pc:sldMkLst>
          <pc:docMk/>
          <pc:sldMk cId="1808078259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33D27-8F87-4B14-986D-1B06882FC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2C97F-1B29-4EB1-A876-48844A3A4C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B4978F4-3C66-4BF4-AE32-982516FC5565}" type="datetimeFigureOut">
              <a:rPr lang="en-CA" smtClean="0"/>
              <a:t>2026-03-25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9B15-83DA-4CFE-997F-659E16D07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34535-9A1C-4EDA-B18D-232FB1B70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2071B01-4B94-43BE-9E80-75DB73A991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10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003A7FD-A5E3-4C38-A2F7-A36EAAD1713E}" type="datetimeFigureOut">
              <a:rPr lang="en-CA" smtClean="0"/>
              <a:t>2026-03-25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F9E894B-9DF1-4494-B3D1-1FDA3709F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13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64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44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51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42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2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59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926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156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999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150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26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81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313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55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15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432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464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928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9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87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8078" indent="-34807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68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51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19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3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97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894B-9DF1-4494-B3D1-1FDA3709F94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89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8EEE04-0DD0-4AB7-A885-FCA86F9EE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9234" y="2550957"/>
            <a:ext cx="7136419" cy="5504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73D91EB-DCEC-46FF-80D6-43030F2310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234" y="6092294"/>
            <a:ext cx="5230262" cy="3509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date here  |  Presented by 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D744E9D-AF49-4E30-9C13-256644E424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2802" y="1681456"/>
            <a:ext cx="8881628" cy="629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b="1">
                <a:solidFill>
                  <a:srgbClr val="343535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41589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A26B9-DA0E-4F9B-96DC-37CC85DE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04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2340-7495-4384-A9E4-843E5A66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740"/>
            <a:ext cx="10515600" cy="57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C59365A-4017-4DA5-B4A1-219322B4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578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4F8BC-8E0F-4960-8F36-96FE1553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CAFB7CF-A80D-4F89-804C-3C5C1031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AF016F-FE12-44EA-9385-3D7A9E06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97200"/>
            <a:ext cx="10515600" cy="57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0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20CD-934A-466F-BF03-51F13BA8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97200"/>
            <a:ext cx="10515600" cy="57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29E2-9330-4E15-953C-D3D0C87BE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4B2F1-05EE-4314-BEAE-0250578AF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8244DE-A983-4130-961F-107C3295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3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5775-8520-4C13-897F-55781D67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7200"/>
            <a:ext cx="10515600" cy="576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4E28-F8F1-4412-9EC0-E3B8C426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A49E-916D-448F-B783-5564419F2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F01F4-098B-445C-AED0-36AEB6821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76D04-F687-495C-9FDA-82EC65FCA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C9989F1-5810-451E-B8B6-3B2B942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15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2340-7495-4384-A9E4-843E5A66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200"/>
            <a:ext cx="10515600" cy="57694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3E5D05-1B54-4C91-99BE-40E62C39A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938" y="1854200"/>
            <a:ext cx="5199062" cy="42211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57CBA-BB98-4477-95BB-85B21617BA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8400" y="1854200"/>
            <a:ext cx="5105400" cy="4221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65E17E5-2FCB-4FCD-A043-590424A3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22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243FF1-5020-41BF-B776-5B30F2E9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4CD26E-28D4-4D72-BC52-978A30DC8F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AEEBA82-C54D-4CB3-9BB0-3CEE9C714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835" y="6269676"/>
            <a:ext cx="37702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D1AAD1A-6AB4-41D0-A995-21A23080E02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3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58" r:id="rId3"/>
    <p:sldLayoutId id="2147483660" r:id="rId4"/>
    <p:sldLayoutId id="2147483661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bertaelderabuse.c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lbertaelderabuse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EBA28-ED75-4393-8907-40279AF07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9234" y="2471737"/>
            <a:ext cx="7136419" cy="629681"/>
          </a:xfrm>
        </p:spPr>
        <p:txBody>
          <a:bodyPr/>
          <a:lstStyle/>
          <a:p>
            <a:r>
              <a:rPr lang="en-CA" sz="2400" dirty="0"/>
              <a:t>Community Response Project- Information Guide for the call for proposals 2026-2027 </a:t>
            </a:r>
          </a:p>
          <a:p>
            <a:endParaRPr lang="en-C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F4165-88D9-4869-B8AD-AA5E8C2E6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235" y="6092294"/>
            <a:ext cx="3882164" cy="350928"/>
          </a:xfrm>
        </p:spPr>
        <p:txBody>
          <a:bodyPr/>
          <a:lstStyle/>
          <a:p>
            <a:r>
              <a:rPr lang="en-US" dirty="0"/>
              <a:t>		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6A4C4-7C3F-4419-80BD-E7FB76F64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2802" y="1817083"/>
            <a:ext cx="10228771" cy="629682"/>
          </a:xfrm>
        </p:spPr>
        <p:txBody>
          <a:bodyPr/>
          <a:lstStyle/>
          <a:p>
            <a:r>
              <a:rPr lang="en-US" sz="4500" dirty="0"/>
              <a:t>TAKING ACTION AGAINST ELDER ABUSE</a:t>
            </a:r>
            <a:endParaRPr lang="en-CA" sz="4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EF20E-CD0C-B16D-597F-0FE94869B3CE}"/>
              </a:ext>
            </a:extLst>
          </p:cNvPr>
          <p:cNvSpPr/>
          <p:nvPr/>
        </p:nvSpPr>
        <p:spPr>
          <a:xfrm>
            <a:off x="4453666" y="333488"/>
            <a:ext cx="3861994" cy="7422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is intended for communities that are not currently receiving grant funding.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4627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/>
            <a:r>
              <a:rPr lang="en-US" dirty="0"/>
              <a:t>Reasonable expenses related to courses, conferences, or other training opportunities that will enhance the skills or knowledge of the case manager.  (Note:  there is a maximum spending cap of $1000 for this area).</a:t>
            </a:r>
          </a:p>
          <a:p>
            <a:pPr marL="571500" lvl="0" indent="-571500"/>
            <a:r>
              <a:rPr lang="en-CA" dirty="0"/>
              <a:t>Reasonable expenses for raising awareness or advertising the case manager position and how older adults at risk of abuse can access services and supports in their community. (Note:  there is a maximum spending cap of $500 for this area)</a:t>
            </a:r>
            <a:endParaRPr lang="en-US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 Costs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8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576817"/>
            <a:ext cx="10515600" cy="3692859"/>
          </a:xfrm>
        </p:spPr>
        <p:txBody>
          <a:bodyPr numCol="2"/>
          <a:lstStyle/>
          <a:p>
            <a:pPr marL="342900" lvl="0" indent="-342900"/>
            <a:r>
              <a:rPr lang="en-US" dirty="0"/>
              <a:t>Alcohol</a:t>
            </a:r>
            <a:endParaRPr lang="en-CA" dirty="0"/>
          </a:p>
          <a:p>
            <a:pPr marL="342900" lvl="0" indent="-342900"/>
            <a:r>
              <a:rPr lang="en-US" dirty="0"/>
              <a:t>Space rental</a:t>
            </a:r>
            <a:endParaRPr lang="en-CA" dirty="0"/>
          </a:p>
          <a:p>
            <a:pPr marL="342900" lvl="0" indent="-342900"/>
            <a:r>
              <a:rPr lang="en-US" dirty="0"/>
              <a:t>Monthly parking fees</a:t>
            </a:r>
            <a:endParaRPr lang="en-CA" dirty="0"/>
          </a:p>
          <a:p>
            <a:pPr marL="342900" lvl="0" indent="-342900"/>
            <a:r>
              <a:rPr lang="en-US" dirty="0"/>
              <a:t>Expenses incurred prior to application approval</a:t>
            </a:r>
            <a:endParaRPr lang="en-CA" dirty="0"/>
          </a:p>
          <a:p>
            <a:pPr marL="342900" lvl="0" indent="-342900"/>
            <a:r>
              <a:rPr lang="en-US" dirty="0"/>
              <a:t>Research</a:t>
            </a:r>
            <a:endParaRPr lang="en-CA" dirty="0"/>
          </a:p>
          <a:p>
            <a:pPr marL="342900" lvl="0" indent="-342900"/>
            <a:r>
              <a:rPr lang="en-US" dirty="0"/>
              <a:t>Administration fees</a:t>
            </a:r>
            <a:endParaRPr lang="en-CA" dirty="0"/>
          </a:p>
          <a:p>
            <a:pPr marL="342900" lvl="0" indent="-342900"/>
            <a:r>
              <a:rPr lang="en-US" dirty="0"/>
              <a:t>Auditing/bookkeeping and legal fees</a:t>
            </a:r>
            <a:endParaRPr lang="en-CA" dirty="0"/>
          </a:p>
          <a:p>
            <a:pPr marL="342900" lvl="0" indent="-342900"/>
            <a:r>
              <a:rPr lang="en-US" dirty="0"/>
              <a:t>Insurance</a:t>
            </a:r>
            <a:endParaRPr lang="en-CA" dirty="0"/>
          </a:p>
          <a:p>
            <a:pPr marL="342900" lvl="0" indent="-342900"/>
            <a:r>
              <a:rPr lang="en-US" dirty="0"/>
              <a:t>Development or advertising of general awareness-raising materials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Ineligible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779151" y="1834943"/>
            <a:ext cx="108077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Ineligible expenses include but are not limited to: </a:t>
            </a:r>
            <a:endParaRPr lang="en-CA" sz="28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215" y="237672"/>
            <a:ext cx="1757620" cy="12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576817"/>
            <a:ext cx="10515600" cy="3692859"/>
          </a:xfrm>
        </p:spPr>
        <p:txBody>
          <a:bodyPr numCol="1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 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Completed application form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 Completed detailed budget template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en-CA">
                <a:ea typeface="Calibri" panose="020F0502020204030204" pitchFamily="34" charset="0"/>
                <a:cs typeface="Times New Roman" panose="02020603050405020304" pitchFamily="18" charset="0"/>
              </a:rPr>
              <a:t> Two 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letters of commitment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dirty="0">
                <a:solidFill>
                  <a:srgbClr val="000000"/>
                </a:solidFill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 Current organizational membership list of the CCR group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162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239933"/>
            <a:ext cx="10515600" cy="3692859"/>
          </a:xfrm>
        </p:spPr>
        <p:txBody>
          <a:bodyPr numCol="1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35" y="850231"/>
            <a:ext cx="10515600" cy="610674"/>
          </a:xfrm>
        </p:spPr>
        <p:txBody>
          <a:bodyPr/>
          <a:lstStyle/>
          <a:p>
            <a:r>
              <a:rPr lang="en-CA" dirty="0"/>
              <a:t>Grant Application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085" y="1573200"/>
            <a:ext cx="807790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35" y="2239933"/>
            <a:ext cx="10515600" cy="3692859"/>
          </a:xfrm>
        </p:spPr>
        <p:txBody>
          <a:bodyPr numCol="1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 Form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54" y="1801778"/>
            <a:ext cx="914479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2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4FFDFA-5B8B-A43F-2B06-7EC0FE245268}"/>
              </a:ext>
            </a:extLst>
          </p:cNvPr>
          <p:cNvSpPr/>
          <p:nvPr/>
        </p:nvSpPr>
        <p:spPr>
          <a:xfrm>
            <a:off x="2595716" y="4050889"/>
            <a:ext cx="7000568" cy="16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AF6046-DA07-42D1-2ECD-4A3E08765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924" y="1201648"/>
            <a:ext cx="7846142" cy="4163259"/>
          </a:xfrm>
        </p:spPr>
      </p:pic>
    </p:spTree>
    <p:extLst>
      <p:ext uri="{BB962C8B-B14F-4D97-AF65-F5344CB8AC3E}">
        <p14:creationId xmlns:p14="http://schemas.microsoft.com/office/powerpoint/2010/main" val="372548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59549"/>
            <a:ext cx="10515600" cy="576000"/>
          </a:xfrm>
        </p:spPr>
        <p:txBody>
          <a:bodyPr/>
          <a:lstStyle/>
          <a:p>
            <a:r>
              <a:rPr lang="en-CA" dirty="0"/>
              <a:t>Grant Application Form Continued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D3B1F-E620-5C27-5987-64B09E4D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62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Initiative Information</a:t>
            </a:r>
            <a:endParaRPr lang="en-CA" sz="18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12000"/>
              </a:lnSpc>
              <a:spcAft>
                <a:spcPts val="45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amount of funding requested (maximum of 50,000)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geographic location(s) will be served through this funding?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  <a:tabLst>
                <a:tab pos="253365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is the identified need this initiative will address? </a:t>
            </a:r>
            <a:r>
              <a:rPr lang="en-US" sz="1200" b="1" i="1" dirty="0">
                <a:solidFill>
                  <a:srgbClr val="35393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Suggestions:  please include statistics on the senior’s population in your area, data on any elder abuse cases, themes, or trends from the last year, etc.   </a:t>
            </a: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  <a:tabLst>
                <a:tab pos="2533650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 will you address this need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Seniors are a diverse population with different identities, experiences and needs.  How will the initiative account for or consider differences among seniors within the case management approach? </a:t>
            </a:r>
            <a:r>
              <a:rPr lang="en-US" sz="1200" b="1" i="1" dirty="0">
                <a:solidFill>
                  <a:srgbClr val="35393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may include thinking about seniors’ varying ages, genders, education levels, languages, cultural ethnicities, abilities, locations (e.g. rural, urban), family status, etc.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xplain how your program will address mental health and addiction for older adults? As well, referrals for family or the person who has caused harm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describe your education and awareness plan for your community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(10-15%)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(this could include awareness raising about the program and services, about elder abuse, community presentations, World Elder Abuse Awareness Day activities, CCR training, It’s Not Right: Neighbours, Friends and Family, Taking Action Against Elder Abuse, service provider training, etc.) </a:t>
            </a:r>
            <a:r>
              <a:rPr lang="en-CA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and who would provide them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(this could be yourself, other community agencies, volunteers, or contracted trainers). 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Clr>
                <a:srgbClr val="000000"/>
              </a:buClr>
              <a:buFont typeface="+mj-lt"/>
              <a:buAutoNum type="arabicPeriod"/>
            </a:pP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indent="0">
              <a:lnSpc>
                <a:spcPct val="120000"/>
              </a:lnSpc>
              <a:buNone/>
            </a:pPr>
            <a:endParaRPr lang="en-CA" sz="18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08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 Form Continued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D3B1F-E620-5C27-5987-64B09E4D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3200"/>
            <a:ext cx="11070265" cy="447594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Initiative Information Continued</a:t>
            </a:r>
          </a:p>
          <a:p>
            <a:pPr>
              <a:buAutoNum type="arabicPeriod" startAt="8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describe your coordinated community response (CCR)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(10-15%)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(this could include how and when you will meet, who is engaged or attending, who will coordinate, what type of work the CCR will do, etc.).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AutoNum type="arabicPeriod" startAt="9"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describe your case management service provision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plan (70-80%) 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(who will provide them, how many hours per week, where the position(s) will be located, case management model elements, and type of outreach appointments provided – community, in-home, and/or in-office).</a:t>
            </a:r>
            <a:endParaRPr lang="en-CA" sz="1200" dirty="0">
              <a:solidFill>
                <a:srgbClr val="36424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HelveticaNeueLT Std Cn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10. Please complete the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following table to describe how this initiative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if funded, will meet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three set core outcomes</a:t>
            </a:r>
            <a:r>
              <a:rPr lang="en-CA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CA" sz="12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as well as any additional outcomes</a:t>
            </a:r>
            <a:endParaRPr lang="en-CA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01595-8000-6897-F631-001BB3A9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924" y="3317358"/>
            <a:ext cx="4743864" cy="3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Grant Application Form Continued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4890" y="2390273"/>
            <a:ext cx="9703420" cy="27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505" y="1852267"/>
            <a:ext cx="8272989" cy="42980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0AB01-7F59-7803-795A-17879BF749A1}"/>
              </a:ext>
            </a:extLst>
          </p:cNvPr>
          <p:cNvSpPr/>
          <p:nvPr/>
        </p:nvSpPr>
        <p:spPr>
          <a:xfrm>
            <a:off x="3108960" y="3646843"/>
            <a:ext cx="4701092" cy="451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Please include details of all other funding you are receiving, as well as any in-kind contributions.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21421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646"/>
            <a:ext cx="10515600" cy="4549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Alberta Elder Abuse Awareness Council is a group of Albertans           dedicated to increasing awareness and supporting a community response to elder abuse. </a:t>
            </a:r>
          </a:p>
          <a:p>
            <a:r>
              <a:rPr lang="en-US" sz="2400" dirty="0"/>
              <a:t>Representing communities across Alberta- facilitating a collective response to elder abuse</a:t>
            </a:r>
          </a:p>
          <a:p>
            <a:r>
              <a:rPr lang="en-US" sz="2400" dirty="0"/>
              <a:t>A province-wide network of professionals</a:t>
            </a:r>
          </a:p>
          <a:p>
            <a:r>
              <a:rPr lang="en-US" sz="2400" dirty="0"/>
              <a:t>Promoting the well-being and security of older adult   </a:t>
            </a:r>
          </a:p>
          <a:p>
            <a:r>
              <a:rPr lang="en-US" sz="2400" dirty="0"/>
              <a:t>Developing resources to address and educate about elder abuse</a:t>
            </a:r>
          </a:p>
          <a:p>
            <a:r>
              <a:rPr lang="en-US" sz="2400" dirty="0"/>
              <a:t>Supporting communities to respond to elder abuse through awareness and education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is the AEAAC?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940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0476" y="2125626"/>
            <a:ext cx="8724132" cy="38103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Continued</a:t>
            </a:r>
          </a:p>
        </p:txBody>
      </p:sp>
    </p:spTree>
    <p:extLst>
      <p:ext uri="{BB962C8B-B14F-4D97-AF65-F5344CB8AC3E}">
        <p14:creationId xmlns:p14="http://schemas.microsoft.com/office/powerpoint/2010/main" val="33122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Template Continued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704" y="2096129"/>
            <a:ext cx="774259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5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Two Letters of Commitment are required.  If this initiative is a regional approach including more than one CCR, a Letter of Commitment from each CCR participating must be included. 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ea typeface="Calibri" panose="020F0502020204030204" pitchFamily="34" charset="0"/>
              </a:rPr>
              <a:t>Letters of Commitment are different from Letters of Support.  Letters of Commitment should indicate the role of the organization within the CCR, their specific contributions to this initiative including in-kind and monetary support, or other investments the organization contributes.</a:t>
            </a:r>
            <a:endParaRPr lang="en-CA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Commitment</a:t>
            </a:r>
          </a:p>
        </p:txBody>
      </p:sp>
    </p:spTree>
    <p:extLst>
      <p:ext uri="{BB962C8B-B14F-4D97-AF65-F5344CB8AC3E}">
        <p14:creationId xmlns:p14="http://schemas.microsoft.com/office/powerpoint/2010/main" val="12399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800" y="2240295"/>
            <a:ext cx="10515600" cy="1736282"/>
          </a:xfrm>
        </p:spPr>
        <p:txBody>
          <a:bodyPr/>
          <a:lstStyle/>
          <a:p>
            <a:r>
              <a:rPr lang="en-US" dirty="0"/>
              <a:t>The Organizational List is a listing of all agencies, organizations, service providers who are involved currently with the CCR.  There is no need to include names of individuals or their contact information.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CCR Organizational List</a:t>
            </a:r>
          </a:p>
        </p:txBody>
      </p:sp>
    </p:spTree>
    <p:extLst>
      <p:ext uri="{BB962C8B-B14F-4D97-AF65-F5344CB8AC3E}">
        <p14:creationId xmlns:p14="http://schemas.microsoft.com/office/powerpoint/2010/main" val="27969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8509" y="1868791"/>
            <a:ext cx="8080167" cy="4351338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24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8" y="892814"/>
            <a:ext cx="10515600" cy="576000"/>
          </a:xfrm>
        </p:spPr>
        <p:txBody>
          <a:bodyPr/>
          <a:lstStyle/>
          <a:p>
            <a:r>
              <a:rPr lang="en-US" dirty="0"/>
              <a:t>Funding Call Timelines</a:t>
            </a: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>
            <a:off x="7245016" y="2350954"/>
            <a:ext cx="0" cy="261257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7"/>
          <p:cNvSpPr>
            <a:spLocks noChangeShapeType="1"/>
          </p:cNvSpPr>
          <p:nvPr/>
        </p:nvSpPr>
        <p:spPr bwMode="auto">
          <a:xfrm>
            <a:off x="7277103" y="4437082"/>
            <a:ext cx="0" cy="238858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7016" y="46324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altLang="en-US" b="1" dirty="0">
                <a:solidFill>
                  <a:schemeClr val="accent5">
                    <a:lumMod val="75000"/>
                  </a:schemeClr>
                </a:solidFill>
                <a:latin typeface="Raleway" panose="020B0003030101060003" pitchFamily="34" charset="0"/>
              </a:rPr>
              <a:t>Adjudication Committee Review and Recommendation</a:t>
            </a:r>
            <a:endParaRPr lang="en-US" altLang="en-US" b="1" dirty="0">
              <a:solidFill>
                <a:schemeClr val="accent5">
                  <a:lumMod val="7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7016" y="159654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CA" altLang="en-US" b="1" dirty="0">
                <a:solidFill>
                  <a:schemeClr val="accent6">
                    <a:lumMod val="75000"/>
                  </a:schemeClr>
                </a:solidFill>
                <a:latin typeface="Raleway" pitchFamily="34" charset="0"/>
              </a:rPr>
              <a:t>Funding Call for Applications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CA" altLang="en-US" b="1" dirty="0">
                <a:solidFill>
                  <a:schemeClr val="accent6">
                    <a:lumMod val="75000"/>
                  </a:schemeClr>
                </a:solidFill>
                <a:latin typeface="Raleway" pitchFamily="34" charset="0"/>
              </a:rPr>
              <a:t>April 29, 2024</a:t>
            </a:r>
            <a:endParaRPr lang="en-CA" altLang="en-US" dirty="0">
              <a:solidFill>
                <a:schemeClr val="accent6">
                  <a:lumMod val="75000"/>
                </a:schemeClr>
              </a:solidFill>
              <a:latin typeface="Raleway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A4A4D6-E59D-DE90-A7C5-F2FF45662949}"/>
              </a:ext>
            </a:extLst>
          </p:cNvPr>
          <p:cNvSpPr/>
          <p:nvPr/>
        </p:nvSpPr>
        <p:spPr>
          <a:xfrm>
            <a:off x="6564429" y="2974206"/>
            <a:ext cx="1501542" cy="33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FEE6F-B1FE-C78E-9DFE-FC11BD675E39}"/>
              </a:ext>
            </a:extLst>
          </p:cNvPr>
          <p:cNvSpPr/>
          <p:nvPr/>
        </p:nvSpPr>
        <p:spPr>
          <a:xfrm>
            <a:off x="6296080" y="2974206"/>
            <a:ext cx="2097149" cy="336885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0083D-91D6-D9DC-4B1E-97768832B373}"/>
              </a:ext>
            </a:extLst>
          </p:cNvPr>
          <p:cNvSpPr/>
          <p:nvPr/>
        </p:nvSpPr>
        <p:spPr>
          <a:xfrm>
            <a:off x="6095999" y="4065142"/>
            <a:ext cx="2470484" cy="446203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May 24, 2024</a:t>
            </a:r>
            <a:endParaRPr lang="en-CA" b="1" dirty="0">
              <a:latin typeface="Raleway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3BB6-1B2F-B230-35F4-E4B4F60AB59B}"/>
              </a:ext>
            </a:extLst>
          </p:cNvPr>
          <p:cNvSpPr/>
          <p:nvPr/>
        </p:nvSpPr>
        <p:spPr>
          <a:xfrm>
            <a:off x="7517330" y="5720786"/>
            <a:ext cx="1639747" cy="272504"/>
          </a:xfrm>
          <a:prstGeom prst="rect">
            <a:avLst/>
          </a:prstGeom>
          <a:gradFill>
            <a:gsLst>
              <a:gs pos="3000">
                <a:srgbClr val="F4FFE1"/>
              </a:gs>
              <a:gs pos="0">
                <a:srgbClr val="F4FFE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June 1,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313DA-541A-7076-83B2-AF828DBB938D}"/>
              </a:ext>
            </a:extLst>
          </p:cNvPr>
          <p:cNvSpPr/>
          <p:nvPr/>
        </p:nvSpPr>
        <p:spPr>
          <a:xfrm>
            <a:off x="5121851" y="1579231"/>
            <a:ext cx="4979817" cy="3799014"/>
          </a:xfrm>
          <a:prstGeom prst="rect">
            <a:avLst/>
          </a:prstGeom>
          <a:solidFill>
            <a:srgbClr val="F4FE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Funding Call for Applications</a:t>
            </a:r>
          </a:p>
          <a:p>
            <a:pPr algn="ctr"/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April 29, 2024</a:t>
            </a:r>
          </a:p>
          <a:p>
            <a:pPr algn="ctr"/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Funding Call Deadline</a:t>
            </a:r>
          </a:p>
          <a:p>
            <a:pPr algn="ctr"/>
            <a:r>
              <a:rPr lang="en-CA" sz="2000" b="1" i="1" dirty="0">
                <a:solidFill>
                  <a:schemeClr val="accent6">
                    <a:lumMod val="75000"/>
                  </a:schemeClr>
                </a:solidFill>
              </a:rPr>
              <a:t>May 24, 2024</a:t>
            </a:r>
          </a:p>
          <a:p>
            <a:pPr algn="ctr"/>
            <a:endParaRPr lang="en-C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CA" b="1" i="1" dirty="0">
                <a:solidFill>
                  <a:srgbClr val="6699FF"/>
                </a:solidFill>
              </a:rPr>
              <a:t>Adjudication and Committee Review and Recommendation</a:t>
            </a:r>
          </a:p>
          <a:p>
            <a:pPr algn="ctr"/>
            <a:endParaRPr lang="en-CA" b="1" dirty="0">
              <a:solidFill>
                <a:srgbClr val="6699FF"/>
              </a:solidFill>
            </a:endParaRPr>
          </a:p>
          <a:p>
            <a:pPr algn="ctr"/>
            <a:r>
              <a:rPr lang="en-CA" b="1" dirty="0">
                <a:solidFill>
                  <a:schemeClr val="tx1"/>
                </a:solidFill>
              </a:rPr>
              <a:t>AEAAC approval and successful applicants notified </a:t>
            </a:r>
            <a:r>
              <a:rPr lang="en-CA" b="1" i="1" dirty="0">
                <a:solidFill>
                  <a:schemeClr val="tx1"/>
                </a:solidFill>
              </a:rPr>
              <a:t>Approximately</a:t>
            </a:r>
            <a:r>
              <a:rPr lang="en-CA" b="1" dirty="0">
                <a:solidFill>
                  <a:schemeClr val="tx1"/>
                </a:solidFill>
              </a:rPr>
              <a:t> June 7, 2024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A92CE48-D570-A943-1899-1D740882FCE2}"/>
              </a:ext>
            </a:extLst>
          </p:cNvPr>
          <p:cNvSpPr/>
          <p:nvPr/>
        </p:nvSpPr>
        <p:spPr>
          <a:xfrm>
            <a:off x="7517330" y="2528458"/>
            <a:ext cx="122335" cy="192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C3B5207-FCBC-562B-4805-8E0B31A271C0}"/>
              </a:ext>
            </a:extLst>
          </p:cNvPr>
          <p:cNvSpPr/>
          <p:nvPr/>
        </p:nvSpPr>
        <p:spPr>
          <a:xfrm>
            <a:off x="7550590" y="3388549"/>
            <a:ext cx="122335" cy="192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C1D78E07-4954-140C-B972-17FCEEAA49BF}"/>
              </a:ext>
            </a:extLst>
          </p:cNvPr>
          <p:cNvSpPr/>
          <p:nvPr/>
        </p:nvSpPr>
        <p:spPr>
          <a:xfrm>
            <a:off x="7550589" y="4192009"/>
            <a:ext cx="122335" cy="192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5F5E3C-5457-A6A3-DC1F-B631CB0F582E}"/>
              </a:ext>
            </a:extLst>
          </p:cNvPr>
          <p:cNvSpPr/>
          <p:nvPr/>
        </p:nvSpPr>
        <p:spPr>
          <a:xfrm>
            <a:off x="4411356" y="5395558"/>
            <a:ext cx="5667320" cy="646331"/>
          </a:xfrm>
          <a:prstGeom prst="rect">
            <a:avLst/>
          </a:prstGeom>
          <a:solidFill>
            <a:srgbClr val="F4FF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ADB460-B9DD-82A6-D606-4160E2D64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6" y="816111"/>
            <a:ext cx="11567524" cy="54535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A45D0E-C115-6881-C603-338C83745B8F}"/>
              </a:ext>
            </a:extLst>
          </p:cNvPr>
          <p:cNvSpPr/>
          <p:nvPr/>
        </p:nvSpPr>
        <p:spPr>
          <a:xfrm>
            <a:off x="7245017" y="2458833"/>
            <a:ext cx="1750124" cy="377064"/>
          </a:xfrm>
          <a:prstGeom prst="rect">
            <a:avLst/>
          </a:prstGeom>
          <a:solidFill>
            <a:srgbClr val="F6F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March 27, 2026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FA7C1B-B4A1-BBDA-FA11-F26045EEE787}"/>
              </a:ext>
            </a:extLst>
          </p:cNvPr>
          <p:cNvSpPr/>
          <p:nvPr/>
        </p:nvSpPr>
        <p:spPr>
          <a:xfrm>
            <a:off x="7224635" y="3449400"/>
            <a:ext cx="1682672" cy="263233"/>
          </a:xfrm>
          <a:prstGeom prst="rect">
            <a:avLst/>
          </a:prstGeom>
          <a:solidFill>
            <a:srgbClr val="F6F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April 24, 2026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1E2D1-A7D7-0DB5-A956-AC3394CBE50D}"/>
              </a:ext>
            </a:extLst>
          </p:cNvPr>
          <p:cNvSpPr/>
          <p:nvPr/>
        </p:nvSpPr>
        <p:spPr>
          <a:xfrm>
            <a:off x="5217460" y="4792729"/>
            <a:ext cx="5518672" cy="1156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"Applicants will be notified of the results after all grant allocations have been determined."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559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800" y="2194593"/>
            <a:ext cx="10515600" cy="2842628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>
                <a:latin typeface="Raleway" panose="020B0003030101060003" pitchFamily="34" charset="0"/>
              </a:rPr>
              <a:t>A final Summary Report and a Financial Statement for the initiative will be due at the end of the 6 months and then again at 12 months.</a:t>
            </a:r>
          </a:p>
          <a:p>
            <a:pPr marL="342900" indent="-342900">
              <a:defRPr/>
            </a:pPr>
            <a:r>
              <a:rPr lang="en-US" dirty="0">
                <a:latin typeface="Raleway" panose="020B0003030101060003" pitchFamily="34" charset="0"/>
              </a:rPr>
              <a:t>Data requirements will be defined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25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Application is Approved</a:t>
            </a:r>
          </a:p>
        </p:txBody>
      </p:sp>
    </p:spTree>
    <p:extLst>
      <p:ext uri="{BB962C8B-B14F-4D97-AF65-F5344CB8AC3E}">
        <p14:creationId xmlns:p14="http://schemas.microsoft.com/office/powerpoint/2010/main" val="428929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53566"/>
            <a:ext cx="10515600" cy="5416109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endParaRPr lang="en-US" sz="2000" dirty="0">
              <a:latin typeface="Raleway" panose="020B00030301010600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Host monthly meetings for Case Managers, as well provide additional education supports for them and the CCR’s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Case managers will have a forum for case conferencing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The CCR are asked to have a representative attend a CCR-COP monthly meetings to help build a strong collaborative community response.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training for case mangers to create standardization among service providers across the province.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information on the case work practice model to case workers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a reporting tool for Case Managers to use for evaluation and reporting.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Provide an understanding of safe spaces additional grant funding 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Raleway" panose="020B0003030101060003" pitchFamily="34" charset="0"/>
              </a:rPr>
              <a:t>To provide to CCR’s other grant funding to assist  in creating a sustainability plan and identify potential on-going funds  beyond this grant.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53566"/>
            <a:ext cx="10515600" cy="576000"/>
          </a:xfrm>
        </p:spPr>
        <p:txBody>
          <a:bodyPr/>
          <a:lstStyle/>
          <a:p>
            <a:r>
              <a:rPr lang="en-US" sz="2000" dirty="0"/>
              <a:t>The AEAAC will:</a:t>
            </a:r>
          </a:p>
        </p:txBody>
      </p:sp>
    </p:spTree>
    <p:extLst>
      <p:ext uri="{BB962C8B-B14F-4D97-AF65-F5344CB8AC3E}">
        <p14:creationId xmlns:p14="http://schemas.microsoft.com/office/powerpoint/2010/main" val="3628118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09" y="244444"/>
            <a:ext cx="3621703" cy="3621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8169" y="234265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Raleway" pitchFamily="34" charset="0"/>
              </a:rPr>
              <a:t>More information can be found at: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361EB"/>
                </a:solidFill>
                <a:latin typeface="Raleway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www.albertaelderabuse.ca</a:t>
            </a:r>
            <a:r>
              <a:rPr lang="en-US" altLang="en-US" sz="2400" dirty="0">
                <a:solidFill>
                  <a:srgbClr val="0361EB"/>
                </a:solidFill>
                <a:latin typeface="Raleway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Raleway" pitchFamily="34" charset="0"/>
              </a:rPr>
              <a:t>email Joanne Blinco at </a:t>
            </a:r>
            <a:r>
              <a:rPr lang="en-US" altLang="en-US" sz="2400" u="sng" dirty="0">
                <a:solidFill>
                  <a:srgbClr val="0361EB"/>
                </a:solidFill>
                <a:latin typeface="Raleway" pitchFamily="34" charset="0"/>
              </a:rPr>
              <a:t>Joanne@AEAAC.ca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u="sng" dirty="0">
              <a:solidFill>
                <a:srgbClr val="0361EB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u="sng" dirty="0">
              <a:solidFill>
                <a:srgbClr val="0361EB"/>
              </a:solidFill>
              <a:latin typeface="Raleway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u="sng" dirty="0">
              <a:solidFill>
                <a:srgbClr val="0361EB"/>
              </a:solidFill>
              <a:latin typeface="Raleway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827" y="879902"/>
            <a:ext cx="2753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ea typeface="+mj-ea"/>
                <a:cs typeface="+mj-cs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3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902F-72C3-4C72-8535-7AC6443D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082"/>
            <a:ext cx="10515600" cy="576940"/>
          </a:xfrm>
        </p:spPr>
        <p:txBody>
          <a:bodyPr/>
          <a:lstStyle/>
          <a:p>
            <a:r>
              <a:rPr lang="en-CA" dirty="0"/>
              <a:t>PURPOSE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87CD2-2D7D-42F6-A30E-768E6D34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19432" y="1612491"/>
            <a:ext cx="107343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funding will support case management services provided through Coordinated Community Response (CCR) and increase community capacity to address and prevent elder abuse.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Aims to harness the power of existing or developing CCRs to provide response services through case management to address elder abuse in the communities throughout Alberta.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A key social issue, growing in complexity, is elder abuse.  Communities may not have the resources needed to respond and manage these complex cases.</a:t>
            </a:r>
            <a:endParaRPr lang="en-US" sz="2400" b="1" dirty="0"/>
          </a:p>
          <a:p>
            <a:endParaRPr lang="en-CA" sz="2000" dirty="0"/>
          </a:p>
          <a:p>
            <a:pPr>
              <a:defRPr/>
            </a:pPr>
            <a:endParaRPr lang="en-US" sz="2800" dirty="0">
              <a:latin typeface="Ralewa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1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88951"/>
            <a:ext cx="10515600" cy="4086206"/>
          </a:xfrm>
        </p:spPr>
        <p:txBody>
          <a:bodyPr/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Community Responses (CCRs) are defined  as a network of service providers or organizations working together to achieve common goals, in this instance in addressing and preventing elder abuse.  </a:t>
            </a:r>
          </a:p>
          <a:p>
            <a:r>
              <a:rPr lang="en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key component of grant funding is the development of a Coordinated Community Response (CCR), which has already been initiated and is currently in progress within the community.</a:t>
            </a:r>
          </a:p>
          <a:p>
            <a:endParaRPr lang="en-C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495946"/>
            <a:ext cx="10515600" cy="774915"/>
          </a:xfrm>
        </p:spPr>
        <p:txBody>
          <a:bodyPr/>
          <a:lstStyle/>
          <a:p>
            <a:r>
              <a:rPr lang="en-CA" dirty="0"/>
              <a:t>Coordinated community response (CCR)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41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200"/>
            <a:ext cx="10515600" cy="4696476"/>
          </a:xfrm>
        </p:spPr>
        <p:txBody>
          <a:bodyPr/>
          <a:lstStyle/>
          <a:p>
            <a:r>
              <a:rPr lang="en-CA" sz="3200" b="1" dirty="0"/>
              <a:t>Call for proposals: March 27, 2026</a:t>
            </a:r>
          </a:p>
          <a:p>
            <a:r>
              <a:rPr lang="en-CA" sz="3200" b="1" dirty="0"/>
              <a:t>Deadline: </a:t>
            </a:r>
            <a:r>
              <a:rPr lang="en-CA" sz="3200" dirty="0"/>
              <a:t>All applications and supporting documents must be received by 4:30 p.m. on </a:t>
            </a:r>
            <a:r>
              <a:rPr lang="en-CA" sz="3200" b="1" dirty="0"/>
              <a:t>April 24, 2026</a:t>
            </a:r>
            <a:r>
              <a:rPr lang="en-CA" sz="3200" dirty="0"/>
              <a:t>.</a:t>
            </a:r>
          </a:p>
          <a:p>
            <a:endParaRPr lang="en-CA" sz="3200" dirty="0"/>
          </a:p>
          <a:p>
            <a:r>
              <a:rPr lang="en-CA" sz="3200" dirty="0"/>
              <a:t>Sent to </a:t>
            </a:r>
            <a:r>
              <a:rPr lang="en-CA" sz="3200" u="sng" dirty="0">
                <a:hlinkClick r:id="rId3"/>
              </a:rPr>
              <a:t>info@albertaelderabuse.ca</a:t>
            </a:r>
            <a:endParaRPr lang="en-CA" sz="3200" u="sng" dirty="0"/>
          </a:p>
          <a:p>
            <a:endParaRPr lang="en-CA" sz="3200" u="sng" dirty="0"/>
          </a:p>
          <a:p>
            <a:r>
              <a:rPr lang="en-CA" sz="3200" b="1" dirty="0"/>
              <a:t>Funding:</a:t>
            </a:r>
            <a:r>
              <a:rPr lang="en-CA" sz="3200" dirty="0"/>
              <a:t>  Approved applicants may receive funding to a maximum of $50,000 for elder abuse case management services. </a:t>
            </a:r>
          </a:p>
          <a:p>
            <a:pPr marL="0" indent="0">
              <a:buNone/>
            </a:pPr>
            <a:r>
              <a:rPr lang="en-CA" sz="3600" dirty="0"/>
              <a:t>  </a:t>
            </a:r>
          </a:p>
          <a:p>
            <a:pPr algn="r"/>
            <a:endParaRPr lang="en-CA" b="1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200"/>
            <a:ext cx="10515600" cy="576000"/>
          </a:xfrm>
        </p:spPr>
        <p:txBody>
          <a:bodyPr/>
          <a:lstStyle/>
          <a:p>
            <a:r>
              <a:rPr lang="en-US" altLang="en-US" sz="4400" dirty="0">
                <a:latin typeface="Raleway" pitchFamily="34" charset="0"/>
              </a:rPr>
              <a:t>Funding Call Details</a:t>
            </a:r>
            <a:endParaRPr lang="en-CA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1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84BFB-C424-ABF0-17A2-3F54B925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primary applicant must be a: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Non-profit group registered under the Society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Act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Municipality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Nation or Metis Settlement</a:t>
            </a: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chapter of a provincial or federal non-profit group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C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Funding will be provided for new case manager positions</a:t>
            </a:r>
          </a:p>
          <a:p>
            <a:pPr marL="0" indent="0">
              <a:buNone/>
            </a:pPr>
            <a:r>
              <a:rPr lang="en-US" dirty="0"/>
              <a:t>Priority will be given to case manager positions that take a regional approach and/or serve more than one CCR area.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This funding is not intended to replace existing funding for a position already doing this work.  </a:t>
            </a:r>
            <a:endParaRPr lang="en-C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FA1C0F-0FAF-8946-8428-19A340C2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CEB22-9008-BFD7-BE39-90E0361F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Funding Call Details </a:t>
            </a:r>
          </a:p>
        </p:txBody>
      </p:sp>
    </p:spTree>
    <p:extLst>
      <p:ext uri="{BB962C8B-B14F-4D97-AF65-F5344CB8AC3E}">
        <p14:creationId xmlns:p14="http://schemas.microsoft.com/office/powerpoint/2010/main" val="89194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77" y="1728805"/>
            <a:ext cx="11353800" cy="44440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Improve access to support services for older adults experiencing elder abuse.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 a consistent approach to case management practices and elder abuse data collection.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Enhance collaborative relationships by leveraging existing resources to increase community capacity to respond to incidents of elder abuse.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Validate the benefits of case management within a Coordinated Community Responses.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 grant recipients to develop sustainability plans and identify funding dollars.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C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Funding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242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2419183"/>
            <a:ext cx="10515600" cy="3564522"/>
          </a:xfrm>
        </p:spPr>
        <p:txBody>
          <a:bodyPr/>
          <a:lstStyle/>
          <a:p>
            <a:r>
              <a:rPr lang="en-CA" b="1" dirty="0"/>
              <a:t>Eligible Initiatives:</a:t>
            </a:r>
            <a:r>
              <a:rPr lang="en-CA" dirty="0"/>
              <a:t>  Positions that provide elder abuse case management services, education, and awareness-raising about the case manager position and elder abuse.</a:t>
            </a:r>
          </a:p>
          <a:p>
            <a:endParaRPr lang="en-CA" dirty="0"/>
          </a:p>
          <a:p>
            <a:r>
              <a:rPr lang="en-CA" b="1" dirty="0"/>
              <a:t>Ineligible Initiatives:</a:t>
            </a:r>
            <a:r>
              <a:rPr lang="en-CA" dirty="0"/>
              <a:t>  Initiatives that work to address frauds and scams, self-neglect, or abuse occurring within a facility that falls under the </a:t>
            </a:r>
            <a:r>
              <a:rPr lang="en-CA" i="1" dirty="0"/>
              <a:t>Protection for Persons in Care Act.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Eligible/Ineligible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98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D7113-9C72-4A00-82A2-3F5B635A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341"/>
            <a:ext cx="11353800" cy="4618495"/>
          </a:xfrm>
        </p:spPr>
        <p:txBody>
          <a:bodyPr/>
          <a:lstStyle/>
          <a:p>
            <a:r>
              <a:rPr lang="en-CA" dirty="0"/>
              <a:t>Expenses must be directly related to the initiative. </a:t>
            </a:r>
          </a:p>
          <a:p>
            <a:r>
              <a:rPr lang="en-CA" dirty="0"/>
              <a:t>Detailed estimates of all expenditures must be provided in the </a:t>
            </a:r>
            <a:r>
              <a:rPr lang="en-CA" i="1" dirty="0"/>
              <a:t>Budget Template</a:t>
            </a:r>
            <a:r>
              <a:rPr lang="en-CA" dirty="0"/>
              <a:t>. </a:t>
            </a:r>
          </a:p>
          <a:p>
            <a:pPr marL="0" indent="0">
              <a:buNone/>
            </a:pPr>
            <a:r>
              <a:rPr lang="en-CA" dirty="0"/>
              <a:t>Eligible expenses include but are not limited to:</a:t>
            </a:r>
          </a:p>
          <a:p>
            <a:pPr marL="571500" lvl="0" indent="-571500"/>
            <a:r>
              <a:rPr lang="en-US" dirty="0"/>
              <a:t>Case manager salary and benefits. </a:t>
            </a:r>
            <a:endParaRPr lang="en-CA" dirty="0"/>
          </a:p>
          <a:p>
            <a:pPr marL="571500" lvl="0" indent="-571500"/>
            <a:r>
              <a:rPr lang="en-US" dirty="0"/>
              <a:t>Reasonable travel and subsistence costs directly associated to the provision of case management services (i.e. outreach) or meetings with CCR partners and regional collaborators.  </a:t>
            </a:r>
            <a:endParaRPr lang="en-CA" dirty="0"/>
          </a:p>
          <a:p>
            <a:pPr marL="571500" lvl="0" indent="-571500"/>
            <a:r>
              <a:rPr lang="en-US" dirty="0"/>
              <a:t>Reasonable costs for the purchase of equipment and supplies that are directly related to and will be used primarily for the initiative.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108C6-6FCA-4353-B6FD-9B4AC0CA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374"/>
            <a:ext cx="10515600" cy="576000"/>
          </a:xfrm>
        </p:spPr>
        <p:txBody>
          <a:bodyPr/>
          <a:lstStyle/>
          <a:p>
            <a:r>
              <a:rPr lang="en-CA" dirty="0"/>
              <a:t>Eligible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E865-9328-4974-9605-87D04B5A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AD1A-6AB4-41D0-A995-21A23080E027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1844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1644</Words>
  <Application>Microsoft Office PowerPoint</Application>
  <PresentationFormat>Widescreen</PresentationFormat>
  <Paragraphs>201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MS Gothic</vt:lpstr>
      <vt:lpstr>Aptos</vt:lpstr>
      <vt:lpstr>Arial</vt:lpstr>
      <vt:lpstr>Calibri</vt:lpstr>
      <vt:lpstr>Courier New</vt:lpstr>
      <vt:lpstr>Raleway</vt:lpstr>
      <vt:lpstr>Times New Roman</vt:lpstr>
      <vt:lpstr>TITLE</vt:lpstr>
      <vt:lpstr>Custom Design</vt:lpstr>
      <vt:lpstr>PowerPoint Presentation</vt:lpstr>
      <vt:lpstr>Who is the AEAAC?</vt:lpstr>
      <vt:lpstr>PURPOSE</vt:lpstr>
      <vt:lpstr>Coordinated community response (CCR)    </vt:lpstr>
      <vt:lpstr>Funding Call Details</vt:lpstr>
      <vt:lpstr>Funding Call Details </vt:lpstr>
      <vt:lpstr>Funding Goals</vt:lpstr>
      <vt:lpstr>Eligible/Ineligible Initiatives</vt:lpstr>
      <vt:lpstr>Eligible Costs</vt:lpstr>
      <vt:lpstr>Eligible Costs Continued</vt:lpstr>
      <vt:lpstr>Ineligible Costs</vt:lpstr>
      <vt:lpstr>Grant Application</vt:lpstr>
      <vt:lpstr>Grant Application Form</vt:lpstr>
      <vt:lpstr>Grant Application Form Continued</vt:lpstr>
      <vt:lpstr>Budget Template Continued</vt:lpstr>
      <vt:lpstr>Grant Application Form Continued</vt:lpstr>
      <vt:lpstr>Grant Application Form Continued</vt:lpstr>
      <vt:lpstr>Grant Application Form Continued</vt:lpstr>
      <vt:lpstr>Budget Template</vt:lpstr>
      <vt:lpstr>Budget Template Continued</vt:lpstr>
      <vt:lpstr>Budget Template Continued</vt:lpstr>
      <vt:lpstr>Letters of Commitment</vt:lpstr>
      <vt:lpstr>CCR Organizational List</vt:lpstr>
      <vt:lpstr>Funding Call Timelines</vt:lpstr>
      <vt:lpstr>If the Application is Approved</vt:lpstr>
      <vt:lpstr>The AEAAC will: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Arendt</dc:creator>
  <cp:lastModifiedBy>Joanne Blinco</cp:lastModifiedBy>
  <cp:revision>34</cp:revision>
  <cp:lastPrinted>2021-04-14T01:04:43Z</cp:lastPrinted>
  <dcterms:created xsi:type="dcterms:W3CDTF">2021-04-13T15:43:12Z</dcterms:created>
  <dcterms:modified xsi:type="dcterms:W3CDTF">2026-03-25T17:54:35Z</dcterms:modified>
</cp:coreProperties>
</file>